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2"/>
  </p:notesMasterIdLst>
  <p:handoutMasterIdLst>
    <p:handoutMasterId r:id="rId33"/>
  </p:handoutMasterIdLst>
  <p:sldIdLst>
    <p:sldId id="256" r:id="rId2"/>
    <p:sldId id="321" r:id="rId3"/>
    <p:sldId id="322" r:id="rId4"/>
    <p:sldId id="323" r:id="rId5"/>
    <p:sldId id="324" r:id="rId6"/>
    <p:sldId id="325" r:id="rId7"/>
    <p:sldId id="333" r:id="rId8"/>
    <p:sldId id="326" r:id="rId9"/>
    <p:sldId id="327" r:id="rId10"/>
    <p:sldId id="328" r:id="rId11"/>
    <p:sldId id="343" r:id="rId12"/>
    <p:sldId id="344" r:id="rId13"/>
    <p:sldId id="329" r:id="rId14"/>
    <p:sldId id="314" r:id="rId15"/>
    <p:sldId id="315" r:id="rId16"/>
    <p:sldId id="316" r:id="rId17"/>
    <p:sldId id="318" r:id="rId18"/>
    <p:sldId id="319" r:id="rId19"/>
    <p:sldId id="330" r:id="rId20"/>
    <p:sldId id="335" r:id="rId21"/>
    <p:sldId id="334" r:id="rId22"/>
    <p:sldId id="336" r:id="rId23"/>
    <p:sldId id="337" r:id="rId24"/>
    <p:sldId id="338" r:id="rId25"/>
    <p:sldId id="339" r:id="rId26"/>
    <p:sldId id="340" r:id="rId27"/>
    <p:sldId id="341" r:id="rId28"/>
    <p:sldId id="342" r:id="rId29"/>
    <p:sldId id="331" r:id="rId30"/>
    <p:sldId id="320" r:id="rId31"/>
  </p:sldIdLst>
  <p:sldSz cx="9144000" cy="6858000" type="screen4x3"/>
  <p:notesSz cx="9931400" cy="67945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N W3"/>
        <a:cs typeface="ヒラギノ角ゴ ProN W3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N W3"/>
        <a:cs typeface="ヒラギノ角ゴ ProN W3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N W3"/>
        <a:cs typeface="ヒラギノ角ゴ ProN W3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N W3"/>
        <a:cs typeface="ヒラギノ角ゴ ProN W3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N W3"/>
        <a:cs typeface="ヒラギノ角ゴ ProN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N W3"/>
        <a:cs typeface="ヒラギノ角ゴ ProN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N W3"/>
        <a:cs typeface="ヒラギノ角ゴ ProN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N W3"/>
        <a:cs typeface="ヒラギノ角ゴ ProN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N W3"/>
        <a:cs typeface="ヒラギノ角ゴ ProN W3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0AA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73" autoAdjust="0"/>
  </p:normalViewPr>
  <p:slideViewPr>
    <p:cSldViewPr>
      <p:cViewPr>
        <p:scale>
          <a:sx n="95" d="100"/>
          <a:sy n="95" d="100"/>
        </p:scale>
        <p:origin x="-112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oleObject" Target="Se&#353;it1" TargetMode="External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oleObject" Target="Se&#353;it1" TargetMode="External"/><Relationship Id="rId1" Type="http://schemas.openxmlformats.org/officeDocument/2006/relationships/themeOverride" Target="../theme/themeOverride2.xml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oleObject" Target="Se&#353;it1" TargetMode="External"/><Relationship Id="rId1" Type="http://schemas.openxmlformats.org/officeDocument/2006/relationships/themeOverride" Target="../theme/themeOverride3.xml"/><Relationship Id="rId4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List2!$A$30</c:f>
              <c:strCache>
                <c:ptCount val="1"/>
                <c:pt idx="0">
                  <c:v>Celkem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List2!$B$29:$H$29</c:f>
              <c:strCache>
                <c:ptCount val="7"/>
                <c:pt idx="0">
                  <c:v>Rok 2009</c:v>
                </c:pt>
                <c:pt idx="1">
                  <c:v>Rok 2010</c:v>
                </c:pt>
                <c:pt idx="2">
                  <c:v>Rok 2011</c:v>
                </c:pt>
                <c:pt idx="3">
                  <c:v>Rok 2012</c:v>
                </c:pt>
                <c:pt idx="4">
                  <c:v>Rok 2013</c:v>
                </c:pt>
                <c:pt idx="5">
                  <c:v>Rok 2014</c:v>
                </c:pt>
                <c:pt idx="6">
                  <c:v>Rok 2015</c:v>
                </c:pt>
              </c:strCache>
            </c:strRef>
          </c:cat>
          <c:val>
            <c:numRef>
              <c:f>List2!$B$30:$H$30</c:f>
              <c:numCache>
                <c:formatCode>#,##0</c:formatCode>
                <c:ptCount val="7"/>
                <c:pt idx="0">
                  <c:v>42931</c:v>
                </c:pt>
                <c:pt idx="1">
                  <c:v>44112</c:v>
                </c:pt>
                <c:pt idx="2">
                  <c:v>42105</c:v>
                </c:pt>
                <c:pt idx="3">
                  <c:v>40525</c:v>
                </c:pt>
                <c:pt idx="4">
                  <c:v>40185</c:v>
                </c:pt>
                <c:pt idx="5">
                  <c:v>41108</c:v>
                </c:pt>
                <c:pt idx="6">
                  <c:v>41951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17"/>
        <c:axId val="213686528"/>
        <c:axId val="213812352"/>
      </c:barChart>
      <c:catAx>
        <c:axId val="213686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3812352"/>
        <c:crosses val="autoZero"/>
        <c:auto val="1"/>
        <c:lblAlgn val="ctr"/>
        <c:lblOffset val="100"/>
        <c:noMultiLvlLbl val="0"/>
      </c:catAx>
      <c:valAx>
        <c:axId val="213812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3686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List2!$A$20</c:f>
              <c:strCache>
                <c:ptCount val="1"/>
                <c:pt idx="0">
                  <c:v>55 - 65 let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List2!$B$19:$H$19</c:f>
              <c:strCache>
                <c:ptCount val="7"/>
                <c:pt idx="0">
                  <c:v>Rok 2009</c:v>
                </c:pt>
                <c:pt idx="1">
                  <c:v>Rok 2010</c:v>
                </c:pt>
                <c:pt idx="2">
                  <c:v>Rok 2011</c:v>
                </c:pt>
                <c:pt idx="3">
                  <c:v>Rok 2012</c:v>
                </c:pt>
                <c:pt idx="4">
                  <c:v>Rok 2013</c:v>
                </c:pt>
                <c:pt idx="5">
                  <c:v>Rok 2014</c:v>
                </c:pt>
                <c:pt idx="6">
                  <c:v>Rok 2015</c:v>
                </c:pt>
              </c:strCache>
            </c:strRef>
          </c:cat>
          <c:val>
            <c:numRef>
              <c:f>List2!$B$20:$H$20</c:f>
              <c:numCache>
                <c:formatCode>General</c:formatCode>
                <c:ptCount val="7"/>
                <c:pt idx="0">
                  <c:v>4817</c:v>
                </c:pt>
                <c:pt idx="1">
                  <c:v>5219</c:v>
                </c:pt>
                <c:pt idx="2">
                  <c:v>4804</c:v>
                </c:pt>
                <c:pt idx="3">
                  <c:v>4814</c:v>
                </c:pt>
                <c:pt idx="4">
                  <c:v>5132</c:v>
                </c:pt>
                <c:pt idx="5">
                  <c:v>5639</c:v>
                </c:pt>
                <c:pt idx="6">
                  <c:v>5602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8970112"/>
        <c:axId val="208971648"/>
      </c:barChart>
      <c:catAx>
        <c:axId val="208970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08971648"/>
        <c:crosses val="autoZero"/>
        <c:auto val="1"/>
        <c:lblAlgn val="ctr"/>
        <c:lblOffset val="100"/>
        <c:noMultiLvlLbl val="0"/>
      </c:catAx>
      <c:valAx>
        <c:axId val="208971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08970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3826032576356337E-2"/>
          <c:y val="0.3719078286177106"/>
          <c:w val="0.91076713297614553"/>
          <c:h val="0.54028296362266059"/>
        </c:manualLayout>
      </c:layout>
      <c:lineChart>
        <c:grouping val="standard"/>
        <c:varyColors val="0"/>
        <c:ser>
          <c:idx val="0"/>
          <c:order val="0"/>
          <c:tx>
            <c:strRef>
              <c:f>'List2 (2)'!$A$27</c:f>
              <c:strCache>
                <c:ptCount val="1"/>
                <c:pt idx="0">
                  <c:v>55 - 65 let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'List2 (2)'!$B$26:$H$26</c:f>
              <c:strCache>
                <c:ptCount val="7"/>
                <c:pt idx="0">
                  <c:v>Rok 2009</c:v>
                </c:pt>
                <c:pt idx="1">
                  <c:v>Rok 2010</c:v>
                </c:pt>
                <c:pt idx="2">
                  <c:v>Rok 2011</c:v>
                </c:pt>
                <c:pt idx="3">
                  <c:v>Rok 2012</c:v>
                </c:pt>
                <c:pt idx="4">
                  <c:v>Rok 2013</c:v>
                </c:pt>
                <c:pt idx="5">
                  <c:v>Rok 2014</c:v>
                </c:pt>
                <c:pt idx="6">
                  <c:v>Rok 2015</c:v>
                </c:pt>
              </c:strCache>
            </c:strRef>
          </c:cat>
          <c:val>
            <c:numRef>
              <c:f>'List2 (2)'!$B$27:$H$27</c:f>
              <c:numCache>
                <c:formatCode>0.000</c:formatCode>
                <c:ptCount val="7"/>
                <c:pt idx="0">
                  <c:v>0.69599999999999995</c:v>
                </c:pt>
                <c:pt idx="1">
                  <c:v>0.753</c:v>
                </c:pt>
                <c:pt idx="2">
                  <c:v>0.67600000000000005</c:v>
                </c:pt>
                <c:pt idx="3">
                  <c:v>0.66</c:v>
                </c:pt>
                <c:pt idx="4">
                  <c:v>0.68400000000000005</c:v>
                </c:pt>
                <c:pt idx="5">
                  <c:v>0.73399999999999999</c:v>
                </c:pt>
                <c:pt idx="6">
                  <c:v>0.72699999999999998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'List2 (2)'!$A$28</c:f>
              <c:strCache>
                <c:ptCount val="1"/>
                <c:pt idx="0">
                  <c:v>Bez rozlišení věku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'List2 (2)'!$B$26:$H$26</c:f>
              <c:strCache>
                <c:ptCount val="7"/>
                <c:pt idx="0">
                  <c:v>Rok 2009</c:v>
                </c:pt>
                <c:pt idx="1">
                  <c:v>Rok 2010</c:v>
                </c:pt>
                <c:pt idx="2">
                  <c:v>Rok 2011</c:v>
                </c:pt>
                <c:pt idx="3">
                  <c:v>Rok 2012</c:v>
                </c:pt>
                <c:pt idx="4">
                  <c:v>Rok 2013</c:v>
                </c:pt>
                <c:pt idx="5">
                  <c:v>Rok 2014</c:v>
                </c:pt>
                <c:pt idx="6">
                  <c:v>Rok 2015</c:v>
                </c:pt>
              </c:strCache>
            </c:strRef>
          </c:cat>
          <c:val>
            <c:numRef>
              <c:f>'List2 (2)'!$B$28:$H$28</c:f>
              <c:numCache>
                <c:formatCode>0.000</c:formatCode>
                <c:ptCount val="7"/>
                <c:pt idx="0">
                  <c:v>0.87</c:v>
                </c:pt>
                <c:pt idx="1">
                  <c:v>0.90300000000000002</c:v>
                </c:pt>
                <c:pt idx="2">
                  <c:v>0.85899999999999999</c:v>
                </c:pt>
                <c:pt idx="3">
                  <c:v>0.82899999999999996</c:v>
                </c:pt>
                <c:pt idx="4">
                  <c:v>0.81399999999999995</c:v>
                </c:pt>
                <c:pt idx="5">
                  <c:v>0.82599999999999996</c:v>
                </c:pt>
                <c:pt idx="6">
                  <c:v>0.83599999999999997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3444480"/>
        <c:axId val="213446016"/>
      </c:lineChart>
      <c:catAx>
        <c:axId val="213444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3446016"/>
        <c:crosses val="autoZero"/>
        <c:auto val="1"/>
        <c:lblAlgn val="ctr"/>
        <c:lblOffset val="100"/>
        <c:noMultiLvlLbl val="0"/>
      </c:catAx>
      <c:valAx>
        <c:axId val="213446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3444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4381" cy="3399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4700" y="0"/>
            <a:ext cx="4304381" cy="3399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DEC4D-B4D9-431E-8803-3C6FCC74E178}" type="datetimeFigureOut">
              <a:rPr lang="cs-CZ" smtClean="0"/>
              <a:t>24.10.2016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453471"/>
            <a:ext cx="4304381" cy="3399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4700" y="6453471"/>
            <a:ext cx="4304381" cy="3399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FC56E-BE94-4D54-BB9B-1181BB4AFC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0620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3606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5497" y="0"/>
            <a:ext cx="4303606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B1464-5273-4593-B8DB-6FAC2912B261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7075" y="509588"/>
            <a:ext cx="3397250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3140" y="3227388"/>
            <a:ext cx="7945120" cy="3057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6453596"/>
            <a:ext cx="4303606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5497" y="6453596"/>
            <a:ext cx="4303606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33909-2126-40EC-9296-9F3EAAB7B1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039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33909-2126-40EC-9296-9F3EAAB7B1B5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83787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18436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E26D98-5800-42D9-BA88-5C7552DC8648}" type="slidenum">
              <a:rPr lang="cs-CZ" altLang="cs-CZ" smtClean="0">
                <a:solidFill>
                  <a:srgbClr val="000000"/>
                </a:solidFill>
                <a:latin typeface="Skia"/>
              </a:rPr>
              <a:pPr>
                <a:spcBef>
                  <a:spcPct val="0"/>
                </a:spcBef>
              </a:pPr>
              <a:t>10</a:t>
            </a:fld>
            <a:endParaRPr lang="cs-CZ" altLang="cs-CZ" smtClean="0">
              <a:solidFill>
                <a:srgbClr val="000000"/>
              </a:solidFill>
              <a:latin typeface="Skia"/>
            </a:endParaRPr>
          </a:p>
        </p:txBody>
      </p:sp>
    </p:spTree>
    <p:extLst>
      <p:ext uri="{BB962C8B-B14F-4D97-AF65-F5344CB8AC3E}">
        <p14:creationId xmlns:p14="http://schemas.microsoft.com/office/powerpoint/2010/main" val="24422304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18436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E26D98-5800-42D9-BA88-5C7552DC8648}" type="slidenum">
              <a:rPr lang="cs-CZ" altLang="cs-CZ" smtClean="0">
                <a:solidFill>
                  <a:srgbClr val="000000"/>
                </a:solidFill>
                <a:latin typeface="Skia"/>
              </a:rPr>
              <a:pPr>
                <a:spcBef>
                  <a:spcPct val="0"/>
                </a:spcBef>
              </a:pPr>
              <a:t>11</a:t>
            </a:fld>
            <a:endParaRPr lang="cs-CZ" altLang="cs-CZ" smtClean="0">
              <a:solidFill>
                <a:srgbClr val="000000"/>
              </a:solidFill>
              <a:latin typeface="Skia"/>
            </a:endParaRPr>
          </a:p>
        </p:txBody>
      </p:sp>
    </p:spTree>
    <p:extLst>
      <p:ext uri="{BB962C8B-B14F-4D97-AF65-F5344CB8AC3E}">
        <p14:creationId xmlns:p14="http://schemas.microsoft.com/office/powerpoint/2010/main" val="9657524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18436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E26D98-5800-42D9-BA88-5C7552DC8648}" type="slidenum">
              <a:rPr lang="cs-CZ" altLang="cs-CZ" smtClean="0">
                <a:solidFill>
                  <a:srgbClr val="000000"/>
                </a:solidFill>
                <a:latin typeface="Skia"/>
              </a:rPr>
              <a:pPr>
                <a:spcBef>
                  <a:spcPct val="0"/>
                </a:spcBef>
              </a:pPr>
              <a:t>12</a:t>
            </a:fld>
            <a:endParaRPr lang="cs-CZ" altLang="cs-CZ" smtClean="0">
              <a:solidFill>
                <a:srgbClr val="000000"/>
              </a:solidFill>
              <a:latin typeface="Skia"/>
            </a:endParaRPr>
          </a:p>
        </p:txBody>
      </p:sp>
    </p:spTree>
    <p:extLst>
      <p:ext uri="{BB962C8B-B14F-4D97-AF65-F5344CB8AC3E}">
        <p14:creationId xmlns:p14="http://schemas.microsoft.com/office/powerpoint/2010/main" val="15991761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18436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E26D98-5800-42D9-BA88-5C7552DC8648}" type="slidenum">
              <a:rPr lang="cs-CZ" altLang="cs-CZ" smtClean="0">
                <a:solidFill>
                  <a:srgbClr val="000000"/>
                </a:solidFill>
                <a:latin typeface="Skia"/>
              </a:rPr>
              <a:pPr>
                <a:spcBef>
                  <a:spcPct val="0"/>
                </a:spcBef>
              </a:pPr>
              <a:t>13</a:t>
            </a:fld>
            <a:endParaRPr lang="cs-CZ" altLang="cs-CZ" smtClean="0">
              <a:solidFill>
                <a:srgbClr val="000000"/>
              </a:solidFill>
              <a:latin typeface="Skia"/>
            </a:endParaRPr>
          </a:p>
        </p:txBody>
      </p:sp>
    </p:spTree>
    <p:extLst>
      <p:ext uri="{BB962C8B-B14F-4D97-AF65-F5344CB8AC3E}">
        <p14:creationId xmlns:p14="http://schemas.microsoft.com/office/powerpoint/2010/main" val="12108253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18436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E26D98-5800-42D9-BA88-5C7552DC8648}" type="slidenum">
              <a:rPr lang="cs-CZ" altLang="cs-CZ" smtClean="0">
                <a:solidFill>
                  <a:srgbClr val="000000"/>
                </a:solidFill>
                <a:latin typeface="Skia"/>
              </a:rPr>
              <a:pPr>
                <a:spcBef>
                  <a:spcPct val="0"/>
                </a:spcBef>
              </a:pPr>
              <a:t>19</a:t>
            </a:fld>
            <a:endParaRPr lang="cs-CZ" altLang="cs-CZ" smtClean="0">
              <a:solidFill>
                <a:srgbClr val="000000"/>
              </a:solidFill>
              <a:latin typeface="Skia"/>
            </a:endParaRPr>
          </a:p>
        </p:txBody>
      </p:sp>
    </p:spTree>
    <p:extLst>
      <p:ext uri="{BB962C8B-B14F-4D97-AF65-F5344CB8AC3E}">
        <p14:creationId xmlns:p14="http://schemas.microsoft.com/office/powerpoint/2010/main" val="15627547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18436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E26D98-5800-42D9-BA88-5C7552DC8648}" type="slidenum">
              <a:rPr lang="cs-CZ" altLang="cs-CZ" smtClean="0">
                <a:solidFill>
                  <a:srgbClr val="000000"/>
                </a:solidFill>
                <a:latin typeface="Skia"/>
              </a:rPr>
              <a:pPr>
                <a:spcBef>
                  <a:spcPct val="0"/>
                </a:spcBef>
              </a:pPr>
              <a:t>20</a:t>
            </a:fld>
            <a:endParaRPr lang="cs-CZ" altLang="cs-CZ" smtClean="0">
              <a:solidFill>
                <a:srgbClr val="000000"/>
              </a:solidFill>
              <a:latin typeface="Skia"/>
            </a:endParaRPr>
          </a:p>
        </p:txBody>
      </p:sp>
    </p:spTree>
    <p:extLst>
      <p:ext uri="{BB962C8B-B14F-4D97-AF65-F5344CB8AC3E}">
        <p14:creationId xmlns:p14="http://schemas.microsoft.com/office/powerpoint/2010/main" val="1477260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18436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E26D98-5800-42D9-BA88-5C7552DC8648}" type="slidenum">
              <a:rPr lang="cs-CZ" altLang="cs-CZ" smtClean="0">
                <a:solidFill>
                  <a:srgbClr val="000000"/>
                </a:solidFill>
                <a:latin typeface="Skia"/>
              </a:rPr>
              <a:pPr>
                <a:spcBef>
                  <a:spcPct val="0"/>
                </a:spcBef>
              </a:pPr>
              <a:t>21</a:t>
            </a:fld>
            <a:endParaRPr lang="cs-CZ" altLang="cs-CZ" smtClean="0">
              <a:solidFill>
                <a:srgbClr val="000000"/>
              </a:solidFill>
              <a:latin typeface="Skia"/>
            </a:endParaRPr>
          </a:p>
        </p:txBody>
      </p:sp>
    </p:spTree>
    <p:extLst>
      <p:ext uri="{BB962C8B-B14F-4D97-AF65-F5344CB8AC3E}">
        <p14:creationId xmlns:p14="http://schemas.microsoft.com/office/powerpoint/2010/main" val="32111404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18436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E26D98-5800-42D9-BA88-5C7552DC8648}" type="slidenum">
              <a:rPr lang="cs-CZ" altLang="cs-CZ" smtClean="0">
                <a:solidFill>
                  <a:srgbClr val="000000"/>
                </a:solidFill>
                <a:latin typeface="Skia"/>
              </a:rPr>
              <a:pPr>
                <a:spcBef>
                  <a:spcPct val="0"/>
                </a:spcBef>
              </a:pPr>
              <a:t>22</a:t>
            </a:fld>
            <a:endParaRPr lang="cs-CZ" altLang="cs-CZ" smtClean="0">
              <a:solidFill>
                <a:srgbClr val="000000"/>
              </a:solidFill>
              <a:latin typeface="Skia"/>
            </a:endParaRPr>
          </a:p>
        </p:txBody>
      </p:sp>
    </p:spTree>
    <p:extLst>
      <p:ext uri="{BB962C8B-B14F-4D97-AF65-F5344CB8AC3E}">
        <p14:creationId xmlns:p14="http://schemas.microsoft.com/office/powerpoint/2010/main" val="16759624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18436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E26D98-5800-42D9-BA88-5C7552DC8648}" type="slidenum">
              <a:rPr lang="cs-CZ" altLang="cs-CZ" smtClean="0">
                <a:solidFill>
                  <a:srgbClr val="000000"/>
                </a:solidFill>
                <a:latin typeface="Skia"/>
              </a:rPr>
              <a:pPr>
                <a:spcBef>
                  <a:spcPct val="0"/>
                </a:spcBef>
              </a:pPr>
              <a:t>23</a:t>
            </a:fld>
            <a:endParaRPr lang="cs-CZ" altLang="cs-CZ" smtClean="0">
              <a:solidFill>
                <a:srgbClr val="000000"/>
              </a:solidFill>
              <a:latin typeface="Skia"/>
            </a:endParaRPr>
          </a:p>
        </p:txBody>
      </p:sp>
    </p:spTree>
    <p:extLst>
      <p:ext uri="{BB962C8B-B14F-4D97-AF65-F5344CB8AC3E}">
        <p14:creationId xmlns:p14="http://schemas.microsoft.com/office/powerpoint/2010/main" val="24063491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18436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E26D98-5800-42D9-BA88-5C7552DC8648}" type="slidenum">
              <a:rPr lang="cs-CZ" altLang="cs-CZ" smtClean="0">
                <a:solidFill>
                  <a:srgbClr val="000000"/>
                </a:solidFill>
                <a:latin typeface="Skia"/>
              </a:rPr>
              <a:pPr>
                <a:spcBef>
                  <a:spcPct val="0"/>
                </a:spcBef>
              </a:pPr>
              <a:t>24</a:t>
            </a:fld>
            <a:endParaRPr lang="cs-CZ" altLang="cs-CZ" smtClean="0">
              <a:solidFill>
                <a:srgbClr val="000000"/>
              </a:solidFill>
              <a:latin typeface="Skia"/>
            </a:endParaRPr>
          </a:p>
        </p:txBody>
      </p:sp>
    </p:spTree>
    <p:extLst>
      <p:ext uri="{BB962C8B-B14F-4D97-AF65-F5344CB8AC3E}">
        <p14:creationId xmlns:p14="http://schemas.microsoft.com/office/powerpoint/2010/main" val="2655810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18436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E26D98-5800-42D9-BA88-5C7552DC8648}" type="slidenum">
              <a:rPr lang="cs-CZ" altLang="cs-CZ" smtClean="0">
                <a:solidFill>
                  <a:srgbClr val="000000"/>
                </a:solidFill>
                <a:latin typeface="Skia"/>
              </a:rPr>
              <a:pPr>
                <a:spcBef>
                  <a:spcPct val="0"/>
                </a:spcBef>
              </a:pPr>
              <a:t>2</a:t>
            </a:fld>
            <a:endParaRPr lang="cs-CZ" altLang="cs-CZ" smtClean="0">
              <a:solidFill>
                <a:srgbClr val="000000"/>
              </a:solidFill>
              <a:latin typeface="Skia"/>
            </a:endParaRPr>
          </a:p>
        </p:txBody>
      </p:sp>
    </p:spTree>
    <p:extLst>
      <p:ext uri="{BB962C8B-B14F-4D97-AF65-F5344CB8AC3E}">
        <p14:creationId xmlns:p14="http://schemas.microsoft.com/office/powerpoint/2010/main" val="32392185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18436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E26D98-5800-42D9-BA88-5C7552DC8648}" type="slidenum">
              <a:rPr lang="cs-CZ" altLang="cs-CZ" smtClean="0">
                <a:solidFill>
                  <a:srgbClr val="000000"/>
                </a:solidFill>
                <a:latin typeface="Skia"/>
              </a:rPr>
              <a:pPr>
                <a:spcBef>
                  <a:spcPct val="0"/>
                </a:spcBef>
              </a:pPr>
              <a:t>25</a:t>
            </a:fld>
            <a:endParaRPr lang="cs-CZ" altLang="cs-CZ" smtClean="0">
              <a:solidFill>
                <a:srgbClr val="000000"/>
              </a:solidFill>
              <a:latin typeface="Skia"/>
            </a:endParaRPr>
          </a:p>
        </p:txBody>
      </p:sp>
    </p:spTree>
    <p:extLst>
      <p:ext uri="{BB962C8B-B14F-4D97-AF65-F5344CB8AC3E}">
        <p14:creationId xmlns:p14="http://schemas.microsoft.com/office/powerpoint/2010/main" val="3061664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18436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E26D98-5800-42D9-BA88-5C7552DC8648}" type="slidenum">
              <a:rPr lang="cs-CZ" altLang="cs-CZ" smtClean="0">
                <a:solidFill>
                  <a:srgbClr val="000000"/>
                </a:solidFill>
                <a:latin typeface="Skia"/>
              </a:rPr>
              <a:pPr>
                <a:spcBef>
                  <a:spcPct val="0"/>
                </a:spcBef>
              </a:pPr>
              <a:t>26</a:t>
            </a:fld>
            <a:endParaRPr lang="cs-CZ" altLang="cs-CZ" smtClean="0">
              <a:solidFill>
                <a:srgbClr val="000000"/>
              </a:solidFill>
              <a:latin typeface="Skia"/>
            </a:endParaRPr>
          </a:p>
        </p:txBody>
      </p:sp>
    </p:spTree>
    <p:extLst>
      <p:ext uri="{BB962C8B-B14F-4D97-AF65-F5344CB8AC3E}">
        <p14:creationId xmlns:p14="http://schemas.microsoft.com/office/powerpoint/2010/main" val="42053345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18436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E26D98-5800-42D9-BA88-5C7552DC8648}" type="slidenum">
              <a:rPr lang="cs-CZ" altLang="cs-CZ" smtClean="0">
                <a:solidFill>
                  <a:srgbClr val="000000"/>
                </a:solidFill>
                <a:latin typeface="Skia"/>
              </a:rPr>
              <a:pPr>
                <a:spcBef>
                  <a:spcPct val="0"/>
                </a:spcBef>
              </a:pPr>
              <a:t>27</a:t>
            </a:fld>
            <a:endParaRPr lang="cs-CZ" altLang="cs-CZ" smtClean="0">
              <a:solidFill>
                <a:srgbClr val="000000"/>
              </a:solidFill>
              <a:latin typeface="Skia"/>
            </a:endParaRPr>
          </a:p>
        </p:txBody>
      </p:sp>
    </p:spTree>
    <p:extLst>
      <p:ext uri="{BB962C8B-B14F-4D97-AF65-F5344CB8AC3E}">
        <p14:creationId xmlns:p14="http://schemas.microsoft.com/office/powerpoint/2010/main" val="26881596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18436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E26D98-5800-42D9-BA88-5C7552DC8648}" type="slidenum">
              <a:rPr lang="cs-CZ" altLang="cs-CZ" smtClean="0">
                <a:solidFill>
                  <a:srgbClr val="000000"/>
                </a:solidFill>
                <a:latin typeface="Skia"/>
              </a:rPr>
              <a:pPr>
                <a:spcBef>
                  <a:spcPct val="0"/>
                </a:spcBef>
              </a:pPr>
              <a:t>28</a:t>
            </a:fld>
            <a:endParaRPr lang="cs-CZ" altLang="cs-CZ" smtClean="0">
              <a:solidFill>
                <a:srgbClr val="000000"/>
              </a:solidFill>
              <a:latin typeface="Skia"/>
            </a:endParaRPr>
          </a:p>
        </p:txBody>
      </p:sp>
    </p:spTree>
    <p:extLst>
      <p:ext uri="{BB962C8B-B14F-4D97-AF65-F5344CB8AC3E}">
        <p14:creationId xmlns:p14="http://schemas.microsoft.com/office/powerpoint/2010/main" val="32795831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18436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E26D98-5800-42D9-BA88-5C7552DC8648}" type="slidenum">
              <a:rPr lang="cs-CZ" altLang="cs-CZ" smtClean="0">
                <a:solidFill>
                  <a:srgbClr val="000000"/>
                </a:solidFill>
                <a:latin typeface="Skia"/>
              </a:rPr>
              <a:pPr>
                <a:spcBef>
                  <a:spcPct val="0"/>
                </a:spcBef>
              </a:pPr>
              <a:t>29</a:t>
            </a:fld>
            <a:endParaRPr lang="cs-CZ" altLang="cs-CZ" smtClean="0">
              <a:solidFill>
                <a:srgbClr val="000000"/>
              </a:solidFill>
              <a:latin typeface="Skia"/>
            </a:endParaRPr>
          </a:p>
        </p:txBody>
      </p:sp>
    </p:spTree>
    <p:extLst>
      <p:ext uri="{BB962C8B-B14F-4D97-AF65-F5344CB8AC3E}">
        <p14:creationId xmlns:p14="http://schemas.microsoft.com/office/powerpoint/2010/main" val="597353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18436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E26D98-5800-42D9-BA88-5C7552DC8648}" type="slidenum">
              <a:rPr lang="cs-CZ" altLang="cs-CZ" smtClean="0">
                <a:solidFill>
                  <a:srgbClr val="000000"/>
                </a:solidFill>
                <a:latin typeface="Skia"/>
              </a:rPr>
              <a:pPr>
                <a:spcBef>
                  <a:spcPct val="0"/>
                </a:spcBef>
              </a:pPr>
              <a:t>3</a:t>
            </a:fld>
            <a:endParaRPr lang="cs-CZ" altLang="cs-CZ" smtClean="0">
              <a:solidFill>
                <a:srgbClr val="000000"/>
              </a:solidFill>
              <a:latin typeface="Skia"/>
            </a:endParaRPr>
          </a:p>
        </p:txBody>
      </p:sp>
    </p:spTree>
    <p:extLst>
      <p:ext uri="{BB962C8B-B14F-4D97-AF65-F5344CB8AC3E}">
        <p14:creationId xmlns:p14="http://schemas.microsoft.com/office/powerpoint/2010/main" val="504328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18436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E26D98-5800-42D9-BA88-5C7552DC8648}" type="slidenum">
              <a:rPr lang="cs-CZ" altLang="cs-CZ" smtClean="0">
                <a:solidFill>
                  <a:srgbClr val="000000"/>
                </a:solidFill>
                <a:latin typeface="Skia"/>
              </a:rPr>
              <a:pPr>
                <a:spcBef>
                  <a:spcPct val="0"/>
                </a:spcBef>
              </a:pPr>
              <a:t>4</a:t>
            </a:fld>
            <a:endParaRPr lang="cs-CZ" altLang="cs-CZ" smtClean="0">
              <a:solidFill>
                <a:srgbClr val="000000"/>
              </a:solidFill>
              <a:latin typeface="Skia"/>
            </a:endParaRPr>
          </a:p>
        </p:txBody>
      </p:sp>
    </p:spTree>
    <p:extLst>
      <p:ext uri="{BB962C8B-B14F-4D97-AF65-F5344CB8AC3E}">
        <p14:creationId xmlns:p14="http://schemas.microsoft.com/office/powerpoint/2010/main" val="835994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18436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E26D98-5800-42D9-BA88-5C7552DC8648}" type="slidenum">
              <a:rPr lang="cs-CZ" altLang="cs-CZ" smtClean="0">
                <a:solidFill>
                  <a:srgbClr val="000000"/>
                </a:solidFill>
                <a:latin typeface="Skia"/>
              </a:rPr>
              <a:pPr>
                <a:spcBef>
                  <a:spcPct val="0"/>
                </a:spcBef>
              </a:pPr>
              <a:t>5</a:t>
            </a:fld>
            <a:endParaRPr lang="cs-CZ" altLang="cs-CZ" smtClean="0">
              <a:solidFill>
                <a:srgbClr val="000000"/>
              </a:solidFill>
              <a:latin typeface="Skia"/>
            </a:endParaRPr>
          </a:p>
        </p:txBody>
      </p:sp>
    </p:spTree>
    <p:extLst>
      <p:ext uri="{BB962C8B-B14F-4D97-AF65-F5344CB8AC3E}">
        <p14:creationId xmlns:p14="http://schemas.microsoft.com/office/powerpoint/2010/main" val="18750179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18436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E26D98-5800-42D9-BA88-5C7552DC8648}" type="slidenum">
              <a:rPr lang="cs-CZ" altLang="cs-CZ" smtClean="0">
                <a:solidFill>
                  <a:srgbClr val="000000"/>
                </a:solidFill>
                <a:latin typeface="Skia"/>
              </a:rPr>
              <a:pPr>
                <a:spcBef>
                  <a:spcPct val="0"/>
                </a:spcBef>
              </a:pPr>
              <a:t>6</a:t>
            </a:fld>
            <a:endParaRPr lang="cs-CZ" altLang="cs-CZ" smtClean="0">
              <a:solidFill>
                <a:srgbClr val="000000"/>
              </a:solidFill>
              <a:latin typeface="Skia"/>
            </a:endParaRPr>
          </a:p>
        </p:txBody>
      </p:sp>
    </p:spTree>
    <p:extLst>
      <p:ext uri="{BB962C8B-B14F-4D97-AF65-F5344CB8AC3E}">
        <p14:creationId xmlns:p14="http://schemas.microsoft.com/office/powerpoint/2010/main" val="10241684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18436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E26D98-5800-42D9-BA88-5C7552DC8648}" type="slidenum">
              <a:rPr lang="cs-CZ" altLang="cs-CZ" smtClean="0">
                <a:solidFill>
                  <a:srgbClr val="000000"/>
                </a:solidFill>
                <a:latin typeface="Skia"/>
              </a:rPr>
              <a:pPr>
                <a:spcBef>
                  <a:spcPct val="0"/>
                </a:spcBef>
              </a:pPr>
              <a:t>7</a:t>
            </a:fld>
            <a:endParaRPr lang="cs-CZ" altLang="cs-CZ" smtClean="0">
              <a:solidFill>
                <a:srgbClr val="000000"/>
              </a:solidFill>
              <a:latin typeface="Skia"/>
            </a:endParaRPr>
          </a:p>
        </p:txBody>
      </p:sp>
    </p:spTree>
    <p:extLst>
      <p:ext uri="{BB962C8B-B14F-4D97-AF65-F5344CB8AC3E}">
        <p14:creationId xmlns:p14="http://schemas.microsoft.com/office/powerpoint/2010/main" val="9338572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18436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E26D98-5800-42D9-BA88-5C7552DC8648}" type="slidenum">
              <a:rPr lang="cs-CZ" altLang="cs-CZ" smtClean="0">
                <a:solidFill>
                  <a:srgbClr val="000000"/>
                </a:solidFill>
                <a:latin typeface="Skia"/>
              </a:rPr>
              <a:pPr>
                <a:spcBef>
                  <a:spcPct val="0"/>
                </a:spcBef>
              </a:pPr>
              <a:t>8</a:t>
            </a:fld>
            <a:endParaRPr lang="cs-CZ" altLang="cs-CZ" smtClean="0">
              <a:solidFill>
                <a:srgbClr val="000000"/>
              </a:solidFill>
              <a:latin typeface="Skia"/>
            </a:endParaRPr>
          </a:p>
        </p:txBody>
      </p:sp>
    </p:spTree>
    <p:extLst>
      <p:ext uri="{BB962C8B-B14F-4D97-AF65-F5344CB8AC3E}">
        <p14:creationId xmlns:p14="http://schemas.microsoft.com/office/powerpoint/2010/main" val="30118616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18436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E26D98-5800-42D9-BA88-5C7552DC8648}" type="slidenum">
              <a:rPr lang="cs-CZ" altLang="cs-CZ" smtClean="0">
                <a:solidFill>
                  <a:srgbClr val="000000"/>
                </a:solidFill>
                <a:latin typeface="Skia"/>
              </a:rPr>
              <a:pPr>
                <a:spcBef>
                  <a:spcPct val="0"/>
                </a:spcBef>
              </a:pPr>
              <a:t>9</a:t>
            </a:fld>
            <a:endParaRPr lang="cs-CZ" altLang="cs-CZ" smtClean="0">
              <a:solidFill>
                <a:srgbClr val="000000"/>
              </a:solidFill>
              <a:latin typeface="Skia"/>
            </a:endParaRPr>
          </a:p>
        </p:txBody>
      </p:sp>
    </p:spTree>
    <p:extLst>
      <p:ext uri="{BB962C8B-B14F-4D97-AF65-F5344CB8AC3E}">
        <p14:creationId xmlns:p14="http://schemas.microsoft.com/office/powerpoint/2010/main" val="2391862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5645" tIns="32822" rIns="65645" bIns="32822"/>
          <a:lstStyle/>
          <a:p>
            <a:pPr eaLnBrk="0" hangingPunct="0">
              <a:defRPr/>
            </a:pPr>
            <a:endParaRPr lang="cs-CZ" sz="6000"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5645" tIns="32822" rIns="65645" bIns="32822"/>
          <a:lstStyle/>
          <a:p>
            <a:pPr marL="638213" indent="-410280" eaLnBrk="0" hangingPunct="0">
              <a:spcBef>
                <a:spcPts val="1723"/>
              </a:spcBef>
              <a:buSzPct val="171000"/>
              <a:buFont typeface="Skia" charset="0"/>
              <a:buChar char="•"/>
              <a:defRPr/>
            </a:pPr>
            <a:endParaRPr lang="cs-CZ"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8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5645" tIns="32822" rIns="65645" bIns="32822"/>
          <a:lstStyle/>
          <a:p>
            <a:pPr eaLnBrk="0" hangingPunct="0">
              <a:defRPr/>
            </a:pPr>
            <a:endParaRPr lang="cs-CZ" sz="6000"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5645" tIns="32822" rIns="65645" bIns="32822"/>
          <a:lstStyle/>
          <a:p>
            <a:pPr marL="638213" indent="-410280" eaLnBrk="0" hangingPunct="0">
              <a:spcBef>
                <a:spcPts val="1723"/>
              </a:spcBef>
              <a:buSzPct val="171000"/>
              <a:buFont typeface="Skia" charset="0"/>
              <a:buChar char="•"/>
              <a:defRPr/>
            </a:pPr>
            <a:endParaRPr lang="cs-CZ"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5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5645" tIns="32822" rIns="65645" bIns="32822"/>
          <a:lstStyle/>
          <a:p>
            <a:pPr eaLnBrk="0" hangingPunct="0">
              <a:defRPr/>
            </a:pPr>
            <a:endParaRPr lang="cs-CZ" sz="6000"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5645" tIns="32822" rIns="65645" bIns="32822"/>
          <a:lstStyle/>
          <a:p>
            <a:pPr marL="638213" indent="-410280" eaLnBrk="0" hangingPunct="0">
              <a:spcBef>
                <a:spcPts val="1723"/>
              </a:spcBef>
              <a:buSzPct val="171000"/>
              <a:buFont typeface="Skia" charset="0"/>
              <a:buChar char="•"/>
              <a:defRPr/>
            </a:pPr>
            <a:endParaRPr lang="cs-CZ"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9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5645" tIns="32822" rIns="65645" bIns="32822"/>
          <a:lstStyle/>
          <a:p>
            <a:pPr eaLnBrk="0" hangingPunct="0">
              <a:defRPr/>
            </a:pPr>
            <a:endParaRPr lang="cs-CZ" sz="6000"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5645" tIns="32822" rIns="65645" bIns="32822"/>
          <a:lstStyle/>
          <a:p>
            <a:pPr marL="638213" indent="-410280" eaLnBrk="0" hangingPunct="0">
              <a:spcBef>
                <a:spcPts val="1723"/>
              </a:spcBef>
              <a:buSzPct val="171000"/>
              <a:buFont typeface="Skia" charset="0"/>
              <a:buChar char="•"/>
              <a:defRPr/>
            </a:pPr>
            <a:endParaRPr lang="cs-CZ"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5645" tIns="32822" rIns="65645" bIns="32822"/>
          <a:lstStyle/>
          <a:p>
            <a:pPr eaLnBrk="0" hangingPunct="0">
              <a:defRPr/>
            </a:pPr>
            <a:endParaRPr lang="cs-CZ" sz="6000"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5645" tIns="32822" rIns="65645" bIns="32822"/>
          <a:lstStyle/>
          <a:p>
            <a:pPr marL="638213" indent="-410280" eaLnBrk="0" hangingPunct="0">
              <a:spcBef>
                <a:spcPts val="1723"/>
              </a:spcBef>
              <a:buSzPct val="171000"/>
              <a:buFont typeface="Skia" charset="0"/>
              <a:buChar char="•"/>
              <a:defRPr/>
            </a:pPr>
            <a:endParaRPr lang="cs-CZ"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354" y="2130812"/>
            <a:ext cx="7773293" cy="1469404"/>
          </a:xfrm>
          <a:prstGeom prst="rect">
            <a:avLst/>
          </a:prstGeom>
        </p:spPr>
        <p:txBody>
          <a:bodyPr lIns="65645" tIns="32822" rIns="65645" bIns="32822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824" y="3886357"/>
            <a:ext cx="6400354" cy="1752027"/>
          </a:xfrm>
          <a:prstGeom prst="rect">
            <a:avLst/>
          </a:prstGeom>
        </p:spPr>
        <p:txBody>
          <a:bodyPr lIns="65645" tIns="32822" rIns="65645" bIns="32822"/>
          <a:lstStyle>
            <a:lvl1pPr marL="0" indent="0" algn="ctr">
              <a:buNone/>
              <a:defRPr/>
            </a:lvl1pPr>
            <a:lvl2pPr marL="328224" indent="0" algn="ctr">
              <a:buNone/>
              <a:defRPr/>
            </a:lvl2pPr>
            <a:lvl3pPr marL="656448" indent="0" algn="ctr">
              <a:buNone/>
              <a:defRPr/>
            </a:lvl3pPr>
            <a:lvl4pPr marL="984672" indent="0" algn="ctr">
              <a:buNone/>
              <a:defRPr/>
            </a:lvl4pPr>
            <a:lvl5pPr marL="1312896" indent="0" algn="ctr">
              <a:buNone/>
              <a:defRPr/>
            </a:lvl5pPr>
            <a:lvl6pPr marL="1641119" indent="0" algn="ctr">
              <a:buNone/>
              <a:defRPr/>
            </a:lvl6pPr>
            <a:lvl7pPr marL="1969343" indent="0" algn="ctr">
              <a:buNone/>
              <a:defRPr/>
            </a:lvl7pPr>
            <a:lvl8pPr marL="2297567" indent="0" algn="ctr">
              <a:buNone/>
              <a:defRPr/>
            </a:lvl8pPr>
            <a:lvl9pPr marL="2625791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647" y="274414"/>
            <a:ext cx="8228707" cy="1143391"/>
          </a:xfrm>
          <a:prstGeom prst="rect">
            <a:avLst/>
          </a:prstGeom>
        </p:spPr>
        <p:txBody>
          <a:bodyPr lIns="65645" tIns="32822" rIns="65645" bIns="32822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647" y="1600748"/>
            <a:ext cx="8228707" cy="4525482"/>
          </a:xfrm>
          <a:prstGeom prst="rect">
            <a:avLst/>
          </a:prstGeom>
        </p:spPr>
        <p:txBody>
          <a:bodyPr lIns="65645" tIns="32822" rIns="65645" bIns="32822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189" y="4407039"/>
            <a:ext cx="7772176" cy="1361515"/>
          </a:xfrm>
          <a:prstGeom prst="rect">
            <a:avLst/>
          </a:prstGeom>
        </p:spPr>
        <p:txBody>
          <a:bodyPr lIns="65645" tIns="32822" rIns="65645" bIns="32822" anchor="t"/>
          <a:lstStyle>
            <a:lvl1pPr algn="l">
              <a:defRPr sz="29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189" y="2907145"/>
            <a:ext cx="7772176" cy="1499894"/>
          </a:xfrm>
          <a:prstGeom prst="rect">
            <a:avLst/>
          </a:prstGeom>
        </p:spPr>
        <p:txBody>
          <a:bodyPr lIns="65645" tIns="32822" rIns="65645" bIns="32822" anchor="b"/>
          <a:lstStyle>
            <a:lvl1pPr marL="0" indent="0">
              <a:buNone/>
              <a:defRPr sz="1400"/>
            </a:lvl1pPr>
            <a:lvl2pPr marL="328224" indent="0">
              <a:buNone/>
              <a:defRPr sz="1300"/>
            </a:lvl2pPr>
            <a:lvl3pPr marL="656448" indent="0">
              <a:buNone/>
              <a:defRPr sz="1100"/>
            </a:lvl3pPr>
            <a:lvl4pPr marL="984672" indent="0">
              <a:buNone/>
              <a:defRPr sz="1000"/>
            </a:lvl4pPr>
            <a:lvl5pPr marL="1312896" indent="0">
              <a:buNone/>
              <a:defRPr sz="1000"/>
            </a:lvl5pPr>
            <a:lvl6pPr marL="1641119" indent="0">
              <a:buNone/>
              <a:defRPr sz="1000"/>
            </a:lvl6pPr>
            <a:lvl7pPr marL="1969343" indent="0">
              <a:buNone/>
              <a:defRPr sz="1000"/>
            </a:lvl7pPr>
            <a:lvl8pPr marL="2297567" indent="0">
              <a:buNone/>
              <a:defRPr sz="1000"/>
            </a:lvl8pPr>
            <a:lvl9pPr marL="2625791" indent="0">
              <a:buNone/>
              <a:defRPr sz="1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647" y="274414"/>
            <a:ext cx="8228707" cy="1143391"/>
          </a:xfrm>
          <a:prstGeom prst="rect">
            <a:avLst/>
          </a:prstGeom>
        </p:spPr>
        <p:txBody>
          <a:bodyPr lIns="65645" tIns="32822" rIns="65645" bIns="32822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647" y="1600748"/>
            <a:ext cx="4060775" cy="4525482"/>
          </a:xfrm>
          <a:prstGeom prst="rect">
            <a:avLst/>
          </a:prstGeom>
        </p:spPr>
        <p:txBody>
          <a:bodyPr lIns="65645" tIns="32822" rIns="65645" bIns="32822"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5579" y="1600748"/>
            <a:ext cx="4060775" cy="4525482"/>
          </a:xfrm>
          <a:prstGeom prst="rect">
            <a:avLst/>
          </a:prstGeom>
        </p:spPr>
        <p:txBody>
          <a:bodyPr lIns="65645" tIns="32822" rIns="65645" bIns="32822"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647" y="274414"/>
            <a:ext cx="8228707" cy="1143391"/>
          </a:xfrm>
          <a:prstGeom prst="rect">
            <a:avLst/>
          </a:prstGeom>
        </p:spPr>
        <p:txBody>
          <a:bodyPr lIns="65645" tIns="32822" rIns="65645" bIns="32822"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647" y="1535076"/>
            <a:ext cx="4039568" cy="640299"/>
          </a:xfrm>
          <a:prstGeom prst="rect">
            <a:avLst/>
          </a:prstGeom>
        </p:spPr>
        <p:txBody>
          <a:bodyPr lIns="65645" tIns="32822" rIns="65645" bIns="32822" anchor="b"/>
          <a:lstStyle>
            <a:lvl1pPr marL="0" indent="0">
              <a:buNone/>
              <a:defRPr sz="1700" b="1"/>
            </a:lvl1pPr>
            <a:lvl2pPr marL="328224" indent="0">
              <a:buNone/>
              <a:defRPr sz="1400" b="1"/>
            </a:lvl2pPr>
            <a:lvl3pPr marL="656448" indent="0">
              <a:buNone/>
              <a:defRPr sz="1300" b="1"/>
            </a:lvl3pPr>
            <a:lvl4pPr marL="984672" indent="0">
              <a:buNone/>
              <a:defRPr sz="1100" b="1"/>
            </a:lvl4pPr>
            <a:lvl5pPr marL="1312896" indent="0">
              <a:buNone/>
              <a:defRPr sz="1100" b="1"/>
            </a:lvl5pPr>
            <a:lvl6pPr marL="1641119" indent="0">
              <a:buNone/>
              <a:defRPr sz="1100" b="1"/>
            </a:lvl6pPr>
            <a:lvl7pPr marL="1969343" indent="0">
              <a:buNone/>
              <a:defRPr sz="1100" b="1"/>
            </a:lvl7pPr>
            <a:lvl8pPr marL="2297567" indent="0">
              <a:buNone/>
              <a:defRPr sz="1100" b="1"/>
            </a:lvl8pPr>
            <a:lvl9pPr marL="2625791" indent="0">
              <a:buNone/>
              <a:defRPr sz="11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647" y="2175375"/>
            <a:ext cx="4039568" cy="3950855"/>
          </a:xfrm>
          <a:prstGeom prst="rect">
            <a:avLst/>
          </a:prstGeom>
        </p:spPr>
        <p:txBody>
          <a:bodyPr lIns="65645" tIns="32822" rIns="65645" bIns="32822"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4555" y="1535076"/>
            <a:ext cx="4041799" cy="640299"/>
          </a:xfrm>
          <a:prstGeom prst="rect">
            <a:avLst/>
          </a:prstGeom>
        </p:spPr>
        <p:txBody>
          <a:bodyPr lIns="65645" tIns="32822" rIns="65645" bIns="32822" anchor="b"/>
          <a:lstStyle>
            <a:lvl1pPr marL="0" indent="0">
              <a:buNone/>
              <a:defRPr sz="1700" b="1"/>
            </a:lvl1pPr>
            <a:lvl2pPr marL="328224" indent="0">
              <a:buNone/>
              <a:defRPr sz="1400" b="1"/>
            </a:lvl2pPr>
            <a:lvl3pPr marL="656448" indent="0">
              <a:buNone/>
              <a:defRPr sz="1300" b="1"/>
            </a:lvl3pPr>
            <a:lvl4pPr marL="984672" indent="0">
              <a:buNone/>
              <a:defRPr sz="1100" b="1"/>
            </a:lvl4pPr>
            <a:lvl5pPr marL="1312896" indent="0">
              <a:buNone/>
              <a:defRPr sz="1100" b="1"/>
            </a:lvl5pPr>
            <a:lvl6pPr marL="1641119" indent="0">
              <a:buNone/>
              <a:defRPr sz="1100" b="1"/>
            </a:lvl6pPr>
            <a:lvl7pPr marL="1969343" indent="0">
              <a:buNone/>
              <a:defRPr sz="1100" b="1"/>
            </a:lvl7pPr>
            <a:lvl8pPr marL="2297567" indent="0">
              <a:buNone/>
              <a:defRPr sz="1100" b="1"/>
            </a:lvl8pPr>
            <a:lvl9pPr marL="2625791" indent="0">
              <a:buNone/>
              <a:defRPr sz="11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4555" y="2175375"/>
            <a:ext cx="4041799" cy="3950855"/>
          </a:xfrm>
          <a:prstGeom prst="rect">
            <a:avLst/>
          </a:prstGeom>
        </p:spPr>
        <p:txBody>
          <a:bodyPr lIns="65645" tIns="32822" rIns="65645" bIns="32822"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647" y="274414"/>
            <a:ext cx="8228707" cy="1143391"/>
          </a:xfrm>
          <a:prstGeom prst="rect">
            <a:avLst/>
          </a:prstGeom>
        </p:spPr>
        <p:txBody>
          <a:bodyPr lIns="65645" tIns="32822" rIns="65645" bIns="32822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5645" tIns="32822" rIns="65645" bIns="32822"/>
          <a:lstStyle/>
          <a:p>
            <a:pPr eaLnBrk="0" hangingPunct="0">
              <a:defRPr/>
            </a:pPr>
            <a:endParaRPr lang="cs-CZ" sz="6000"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5645" tIns="32822" rIns="65645" bIns="32822"/>
          <a:lstStyle/>
          <a:p>
            <a:pPr marL="638213" indent="-410280" eaLnBrk="0" hangingPunct="0">
              <a:spcBef>
                <a:spcPts val="1723"/>
              </a:spcBef>
              <a:buSzPct val="171000"/>
              <a:buFont typeface="Skia" charset="0"/>
              <a:buChar char="•"/>
              <a:defRPr/>
            </a:pPr>
            <a:endParaRPr lang="cs-CZ"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647" y="273241"/>
            <a:ext cx="3008189" cy="1162154"/>
          </a:xfrm>
          <a:prstGeom prst="rect">
            <a:avLst/>
          </a:prstGeom>
        </p:spPr>
        <p:txBody>
          <a:bodyPr lIns="65645" tIns="32822" rIns="65645" bIns="32822" anchor="b"/>
          <a:lstStyle>
            <a:lvl1pPr algn="l">
              <a:defRPr sz="14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224" y="273242"/>
            <a:ext cx="5111130" cy="5852988"/>
          </a:xfrm>
          <a:prstGeom prst="rect">
            <a:avLst/>
          </a:prstGeom>
        </p:spPr>
        <p:txBody>
          <a:bodyPr lIns="65645" tIns="32822" rIns="65645" bIns="32822"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647" y="1435396"/>
            <a:ext cx="3008189" cy="4690834"/>
          </a:xfrm>
          <a:prstGeom prst="rect">
            <a:avLst/>
          </a:prstGeom>
        </p:spPr>
        <p:txBody>
          <a:bodyPr lIns="65645" tIns="32822" rIns="65645" bIns="32822"/>
          <a:lstStyle>
            <a:lvl1pPr marL="0" indent="0">
              <a:buNone/>
              <a:defRPr sz="1000"/>
            </a:lvl1pPr>
            <a:lvl2pPr marL="328224" indent="0">
              <a:buNone/>
              <a:defRPr sz="900"/>
            </a:lvl2pPr>
            <a:lvl3pPr marL="656448" indent="0">
              <a:buNone/>
              <a:defRPr sz="700"/>
            </a:lvl3pPr>
            <a:lvl4pPr marL="984672" indent="0">
              <a:buNone/>
              <a:defRPr sz="600"/>
            </a:lvl4pPr>
            <a:lvl5pPr marL="1312896" indent="0">
              <a:buNone/>
              <a:defRPr sz="600"/>
            </a:lvl5pPr>
            <a:lvl6pPr marL="1641119" indent="0">
              <a:buNone/>
              <a:defRPr sz="600"/>
            </a:lvl6pPr>
            <a:lvl7pPr marL="1969343" indent="0">
              <a:buNone/>
              <a:defRPr sz="600"/>
            </a:lvl7pPr>
            <a:lvl8pPr marL="2297567" indent="0">
              <a:buNone/>
              <a:defRPr sz="600"/>
            </a:lvl8pPr>
            <a:lvl9pPr marL="2625791" indent="0">
              <a:buNone/>
              <a:defRPr sz="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635" y="4801069"/>
            <a:ext cx="5486177" cy="566419"/>
          </a:xfrm>
          <a:prstGeom prst="rect">
            <a:avLst/>
          </a:prstGeom>
        </p:spPr>
        <p:txBody>
          <a:bodyPr lIns="65645" tIns="32822" rIns="65645" bIns="32822" anchor="b"/>
          <a:lstStyle>
            <a:lvl1pPr algn="l">
              <a:defRPr sz="14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635" y="613327"/>
            <a:ext cx="5486177" cy="4113862"/>
          </a:xfrm>
          <a:prstGeom prst="rect">
            <a:avLst/>
          </a:prstGeom>
        </p:spPr>
        <p:txBody>
          <a:bodyPr lIns="65645" tIns="32822" rIns="65645" bIns="32822"/>
          <a:lstStyle>
            <a:lvl1pPr marL="0" indent="0">
              <a:buNone/>
              <a:defRPr sz="2300"/>
            </a:lvl1pPr>
            <a:lvl2pPr marL="328224" indent="0">
              <a:buNone/>
              <a:defRPr sz="2000"/>
            </a:lvl2pPr>
            <a:lvl3pPr marL="656448" indent="0">
              <a:buNone/>
              <a:defRPr sz="1700"/>
            </a:lvl3pPr>
            <a:lvl4pPr marL="984672" indent="0">
              <a:buNone/>
              <a:defRPr sz="1400"/>
            </a:lvl4pPr>
            <a:lvl5pPr marL="1312896" indent="0">
              <a:buNone/>
              <a:defRPr sz="1400"/>
            </a:lvl5pPr>
            <a:lvl6pPr marL="1641119" indent="0">
              <a:buNone/>
              <a:defRPr sz="1400"/>
            </a:lvl6pPr>
            <a:lvl7pPr marL="1969343" indent="0">
              <a:buNone/>
              <a:defRPr sz="1400"/>
            </a:lvl7pPr>
            <a:lvl8pPr marL="2297567" indent="0">
              <a:buNone/>
              <a:defRPr sz="1400"/>
            </a:lvl8pPr>
            <a:lvl9pPr marL="2625791" indent="0">
              <a:buNone/>
              <a:defRPr sz="1400"/>
            </a:lvl9pPr>
          </a:lstStyle>
          <a:p>
            <a:pPr lvl="0"/>
            <a:r>
              <a:rPr lang="cs-CZ" noProof="0" smtClean="0">
                <a:sym typeface="Skia" charset="0"/>
              </a:rPr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635" y="5367488"/>
            <a:ext cx="5486177" cy="804478"/>
          </a:xfrm>
          <a:prstGeom prst="rect">
            <a:avLst/>
          </a:prstGeom>
        </p:spPr>
        <p:txBody>
          <a:bodyPr lIns="65645" tIns="32822" rIns="65645" bIns="32822"/>
          <a:lstStyle>
            <a:lvl1pPr marL="0" indent="0">
              <a:buNone/>
              <a:defRPr sz="1000"/>
            </a:lvl1pPr>
            <a:lvl2pPr marL="328224" indent="0">
              <a:buNone/>
              <a:defRPr sz="900"/>
            </a:lvl2pPr>
            <a:lvl3pPr marL="656448" indent="0">
              <a:buNone/>
              <a:defRPr sz="700"/>
            </a:lvl3pPr>
            <a:lvl4pPr marL="984672" indent="0">
              <a:buNone/>
              <a:defRPr sz="600"/>
            </a:lvl4pPr>
            <a:lvl5pPr marL="1312896" indent="0">
              <a:buNone/>
              <a:defRPr sz="600"/>
            </a:lvl5pPr>
            <a:lvl6pPr marL="1641119" indent="0">
              <a:buNone/>
              <a:defRPr sz="600"/>
            </a:lvl6pPr>
            <a:lvl7pPr marL="1969343" indent="0">
              <a:buNone/>
              <a:defRPr sz="600"/>
            </a:lvl7pPr>
            <a:lvl8pPr marL="2297567" indent="0">
              <a:buNone/>
              <a:defRPr sz="600"/>
            </a:lvl8pPr>
            <a:lvl9pPr marL="2625791" indent="0">
              <a:buNone/>
              <a:defRPr sz="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647" y="274414"/>
            <a:ext cx="8228707" cy="1143391"/>
          </a:xfrm>
          <a:prstGeom prst="rect">
            <a:avLst/>
          </a:prstGeom>
        </p:spPr>
        <p:txBody>
          <a:bodyPr lIns="65645" tIns="32822" rIns="65645" bIns="32822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647" y="1600748"/>
            <a:ext cx="8228707" cy="4525482"/>
          </a:xfrm>
          <a:prstGeom prst="rect">
            <a:avLst/>
          </a:prstGeom>
        </p:spPr>
        <p:txBody>
          <a:bodyPr vert="eaVert" lIns="65645" tIns="32822" rIns="65645" bIns="32822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177" y="274414"/>
            <a:ext cx="2057176" cy="5851816"/>
          </a:xfrm>
          <a:prstGeom prst="rect">
            <a:avLst/>
          </a:prstGeom>
        </p:spPr>
        <p:txBody>
          <a:bodyPr vert="eaVert" lIns="65645" tIns="32822" rIns="65645" bIns="32822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647" y="274414"/>
            <a:ext cx="6064374" cy="5851816"/>
          </a:xfrm>
          <a:prstGeom prst="rect">
            <a:avLst/>
          </a:prstGeom>
        </p:spPr>
        <p:txBody>
          <a:bodyPr vert="eaVert" lIns="65645" tIns="32822" rIns="65645" bIns="32822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647" y="274414"/>
            <a:ext cx="8228707" cy="1143391"/>
          </a:xfrm>
          <a:prstGeom prst="rect">
            <a:avLst/>
          </a:prstGeom>
        </p:spPr>
        <p:txBody>
          <a:bodyPr lIns="65645" tIns="32822" rIns="65645" bIns="32822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647" y="1600748"/>
            <a:ext cx="8228707" cy="4525482"/>
          </a:xfrm>
          <a:prstGeom prst="rect">
            <a:avLst/>
          </a:prstGeom>
        </p:spPr>
        <p:txBody>
          <a:bodyPr lIns="65645" tIns="32822" rIns="65645" bIns="32822"/>
          <a:lstStyle/>
          <a:p>
            <a:pPr lvl="0"/>
            <a:r>
              <a:rPr lang="cs-CZ" noProof="0" smtClean="0">
                <a:sym typeface="Skia" charset="0"/>
              </a:rPr>
              <a:t>Klepnutím na ikonu přidáte tabulku.</a:t>
            </a:r>
            <a:endParaRPr lang="cs-CZ" noProof="0">
              <a:sym typeface="Skia" charset="0"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3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5645" tIns="32822" rIns="65645" bIns="32822"/>
          <a:lstStyle/>
          <a:p>
            <a:pPr eaLnBrk="0" hangingPunct="0">
              <a:defRPr/>
            </a:pPr>
            <a:endParaRPr lang="cs-CZ" sz="6000"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5645" tIns="32822" rIns="65645" bIns="32822"/>
          <a:lstStyle/>
          <a:p>
            <a:pPr marL="638213" indent="-410280" eaLnBrk="0" hangingPunct="0">
              <a:spcBef>
                <a:spcPts val="1723"/>
              </a:spcBef>
              <a:buSzPct val="171000"/>
              <a:buFont typeface="Skia" charset="0"/>
              <a:buChar char="•"/>
              <a:defRPr/>
            </a:pPr>
            <a:endParaRPr lang="cs-CZ"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5645" tIns="32822" rIns="65645" bIns="32822"/>
          <a:lstStyle/>
          <a:p>
            <a:pPr eaLnBrk="0" hangingPunct="0">
              <a:defRPr/>
            </a:pPr>
            <a:endParaRPr lang="cs-CZ" sz="6000"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5645" tIns="32822" rIns="65645" bIns="32822"/>
          <a:lstStyle/>
          <a:p>
            <a:pPr marL="638213" indent="-410280" eaLnBrk="0" hangingPunct="0">
              <a:spcBef>
                <a:spcPts val="1723"/>
              </a:spcBef>
              <a:buSzPct val="171000"/>
              <a:buFont typeface="Skia" charset="0"/>
              <a:buChar char="•"/>
              <a:defRPr/>
            </a:pPr>
            <a:endParaRPr lang="cs-CZ"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0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5645" tIns="32822" rIns="65645" bIns="32822"/>
          <a:lstStyle/>
          <a:p>
            <a:pPr eaLnBrk="0" hangingPunct="0">
              <a:defRPr/>
            </a:pPr>
            <a:endParaRPr lang="cs-CZ" sz="6000"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5645" tIns="32822" rIns="65645" bIns="32822"/>
          <a:lstStyle/>
          <a:p>
            <a:pPr marL="638213" indent="-410280" eaLnBrk="0" hangingPunct="0">
              <a:spcBef>
                <a:spcPts val="1723"/>
              </a:spcBef>
              <a:buSzPct val="171000"/>
              <a:buFont typeface="Skia" charset="0"/>
              <a:buChar char="•"/>
              <a:defRPr/>
            </a:pPr>
            <a:endParaRPr lang="cs-CZ"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6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5645" tIns="32822" rIns="65645" bIns="32822"/>
          <a:lstStyle/>
          <a:p>
            <a:pPr eaLnBrk="0" hangingPunct="0">
              <a:defRPr/>
            </a:pPr>
            <a:endParaRPr lang="cs-CZ" sz="6000"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5645" tIns="32822" rIns="65645" bIns="32822"/>
          <a:lstStyle/>
          <a:p>
            <a:pPr marL="638213" indent="-410280" eaLnBrk="0" hangingPunct="0">
              <a:spcBef>
                <a:spcPts val="1723"/>
              </a:spcBef>
              <a:buSzPct val="171000"/>
              <a:buFont typeface="Skia" charset="0"/>
              <a:buChar char="•"/>
              <a:defRPr/>
            </a:pPr>
            <a:endParaRPr lang="cs-CZ"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5645" tIns="32822" rIns="65645" bIns="32822"/>
          <a:lstStyle/>
          <a:p>
            <a:pPr eaLnBrk="0" hangingPunct="0">
              <a:defRPr/>
            </a:pPr>
            <a:endParaRPr lang="cs-CZ" sz="6000"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5645" tIns="32822" rIns="65645" bIns="32822"/>
          <a:lstStyle/>
          <a:p>
            <a:pPr marL="638213" indent="-410280" eaLnBrk="0" hangingPunct="0">
              <a:spcBef>
                <a:spcPts val="1723"/>
              </a:spcBef>
              <a:buSzPct val="171000"/>
              <a:buFont typeface="Skia" charset="0"/>
              <a:buChar char="•"/>
              <a:defRPr/>
            </a:pPr>
            <a:endParaRPr lang="cs-CZ"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5645" tIns="32822" rIns="65645" bIns="32822"/>
          <a:lstStyle/>
          <a:p>
            <a:pPr eaLnBrk="0" hangingPunct="0">
              <a:defRPr/>
            </a:pPr>
            <a:endParaRPr lang="cs-CZ" sz="6000"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5645" tIns="32822" rIns="65645" bIns="32822"/>
          <a:lstStyle/>
          <a:p>
            <a:pPr marL="638213" indent="-410280" eaLnBrk="0" hangingPunct="0">
              <a:spcBef>
                <a:spcPts val="1723"/>
              </a:spcBef>
              <a:buSzPct val="171000"/>
              <a:buFont typeface="Skia" charset="0"/>
              <a:buChar char="•"/>
              <a:defRPr/>
            </a:pPr>
            <a:endParaRPr lang="cs-CZ"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7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5645" tIns="32822" rIns="65645" bIns="32822"/>
          <a:lstStyle/>
          <a:p>
            <a:pPr eaLnBrk="0" hangingPunct="0">
              <a:defRPr/>
            </a:pPr>
            <a:endParaRPr lang="cs-CZ" sz="6000"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5645" tIns="32822" rIns="65645" bIns="32822"/>
          <a:lstStyle/>
          <a:p>
            <a:pPr marL="638213" indent="-410280" eaLnBrk="0" hangingPunct="0">
              <a:spcBef>
                <a:spcPts val="1723"/>
              </a:spcBef>
              <a:buSzPct val="171000"/>
              <a:buFont typeface="Skia" charset="0"/>
              <a:buChar char="•"/>
              <a:defRPr/>
            </a:pPr>
            <a:endParaRPr lang="cs-CZ"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-9525" y="-9525"/>
            <a:ext cx="9170988" cy="6878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43" r:id="rId14"/>
    <p:sldLayoutId id="2147483744" r:id="rId15"/>
    <p:sldLayoutId id="2147483745" r:id="rId16"/>
    <p:sldLayoutId id="2147483746" r:id="rId17"/>
    <p:sldLayoutId id="2147483747" r:id="rId18"/>
    <p:sldLayoutId id="2147483748" r:id="rId19"/>
    <p:sldLayoutId id="2147483749" r:id="rId20"/>
    <p:sldLayoutId id="2147483750" r:id="rId21"/>
    <p:sldLayoutId id="2147483751" r:id="rId22"/>
    <p:sldLayoutId id="2147483752" r:id="rId23"/>
    <p:sldLayoutId id="2147483753" r:id="rId24"/>
    <p:sldLayoutId id="2147483754" r:id="rId25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+mj-lt"/>
          <a:ea typeface="+mj-ea"/>
          <a:cs typeface="+mj-cs"/>
          <a:sym typeface="Skia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Skia" charset="0"/>
          <a:ea typeface="ヒラギノ角ゴ ProN W3" charset="0"/>
          <a:cs typeface="ヒラギノ角ゴ ProN W3" charset="0"/>
          <a:sym typeface="Ski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Skia" charset="0"/>
          <a:ea typeface="ヒラギノ角ゴ ProN W3" charset="0"/>
          <a:cs typeface="ヒラギノ角ゴ ProN W3" charset="0"/>
          <a:sym typeface="Ski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Skia" charset="0"/>
          <a:ea typeface="ヒラギノ角ゴ ProN W3" charset="0"/>
          <a:cs typeface="ヒラギノ角ゴ ProN W3" charset="0"/>
          <a:sym typeface="Ski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Skia" charset="0"/>
          <a:ea typeface="ヒラギノ角ゴ ProN W3" charset="0"/>
          <a:cs typeface="ヒラギノ角ゴ ProN W3" charset="0"/>
          <a:sym typeface="Skia" charset="0"/>
        </a:defRPr>
      </a:lvl5pPr>
      <a:lvl6pPr marL="328224" algn="ctr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Skia" charset="0"/>
          <a:ea typeface="ヒラギノ角ゴ ProN W3" charset="0"/>
          <a:cs typeface="ヒラギノ角ゴ ProN W3" charset="0"/>
          <a:sym typeface="Skia" charset="0"/>
        </a:defRPr>
      </a:lvl6pPr>
      <a:lvl7pPr marL="656448" algn="ctr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Skia" charset="0"/>
          <a:ea typeface="ヒラギノ角ゴ ProN W3" charset="0"/>
          <a:cs typeface="ヒラギノ角ゴ ProN W3" charset="0"/>
          <a:sym typeface="Skia" charset="0"/>
        </a:defRPr>
      </a:lvl7pPr>
      <a:lvl8pPr marL="984672" algn="ctr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Skia" charset="0"/>
          <a:ea typeface="ヒラギノ角ゴ ProN W3" charset="0"/>
          <a:cs typeface="ヒラギノ角ゴ ProN W3" charset="0"/>
          <a:sym typeface="Skia" charset="0"/>
        </a:defRPr>
      </a:lvl8pPr>
      <a:lvl9pPr marL="1312896" algn="ctr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Skia" charset="0"/>
          <a:ea typeface="ヒラギノ角ゴ ProN W3" charset="0"/>
          <a:cs typeface="ヒラギノ角ゴ ProN W3" charset="0"/>
          <a:sym typeface="Skia" charset="0"/>
        </a:defRPr>
      </a:lvl9pPr>
    </p:titleStyle>
    <p:bodyStyle>
      <a:lvl1pPr marL="638175" indent="-409575" algn="l" rtl="0" eaLnBrk="0" fontAlgn="base" hangingPunct="0">
        <a:spcBef>
          <a:spcPts val="1725"/>
        </a:spcBef>
        <a:spcAft>
          <a:spcPct val="0"/>
        </a:spcAft>
        <a:buSzPct val="171000"/>
        <a:buFont typeface="Skia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Skia" charset="0"/>
        </a:defRPr>
      </a:lvl1pPr>
      <a:lvl2pPr marL="957263" indent="-409575" algn="l" rtl="0" eaLnBrk="0" fontAlgn="base" hangingPunct="0">
        <a:spcBef>
          <a:spcPts val="1725"/>
        </a:spcBef>
        <a:spcAft>
          <a:spcPct val="0"/>
        </a:spcAft>
        <a:buSzPct val="171000"/>
        <a:buFont typeface="Skia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Skia" charset="0"/>
        </a:defRPr>
      </a:lvl2pPr>
      <a:lvl3pPr marL="1276350" indent="-409575" algn="l" rtl="0" eaLnBrk="0" fontAlgn="base" hangingPunct="0">
        <a:spcBef>
          <a:spcPts val="1725"/>
        </a:spcBef>
        <a:spcAft>
          <a:spcPct val="0"/>
        </a:spcAft>
        <a:buSzPct val="171000"/>
        <a:buFont typeface="Skia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Skia" charset="0"/>
        </a:defRPr>
      </a:lvl3pPr>
      <a:lvl4pPr marL="1595438" indent="-409575" algn="l" rtl="0" eaLnBrk="0" fontAlgn="base" hangingPunct="0">
        <a:spcBef>
          <a:spcPts val="1725"/>
        </a:spcBef>
        <a:spcAft>
          <a:spcPct val="0"/>
        </a:spcAft>
        <a:buSzPct val="171000"/>
        <a:buFont typeface="Skia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Skia" charset="0"/>
        </a:defRPr>
      </a:lvl4pPr>
      <a:lvl5pPr marL="1914525" indent="-409575" algn="l" rtl="0" eaLnBrk="0" fontAlgn="base" hangingPunct="0">
        <a:spcBef>
          <a:spcPts val="1725"/>
        </a:spcBef>
        <a:spcAft>
          <a:spcPct val="0"/>
        </a:spcAft>
        <a:buSzPct val="171000"/>
        <a:buFont typeface="Skia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Skia" charset="0"/>
        </a:defRPr>
      </a:lvl5pPr>
      <a:lvl6pPr marL="2242863" indent="-410280" algn="l" rtl="0" eaLnBrk="1" fontAlgn="base" hangingPunct="1">
        <a:spcBef>
          <a:spcPts val="1723"/>
        </a:spcBef>
        <a:spcAft>
          <a:spcPct val="0"/>
        </a:spcAft>
        <a:buSzPct val="171000"/>
        <a:buFont typeface="Skia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Skia" charset="0"/>
        </a:defRPr>
      </a:lvl6pPr>
      <a:lvl7pPr marL="2571087" indent="-410280" algn="l" rtl="0" eaLnBrk="1" fontAlgn="base" hangingPunct="1">
        <a:spcBef>
          <a:spcPts val="1723"/>
        </a:spcBef>
        <a:spcAft>
          <a:spcPct val="0"/>
        </a:spcAft>
        <a:buSzPct val="171000"/>
        <a:buFont typeface="Skia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Skia" charset="0"/>
        </a:defRPr>
      </a:lvl7pPr>
      <a:lvl8pPr marL="2899311" indent="-410280" algn="l" rtl="0" eaLnBrk="1" fontAlgn="base" hangingPunct="1">
        <a:spcBef>
          <a:spcPts val="1723"/>
        </a:spcBef>
        <a:spcAft>
          <a:spcPct val="0"/>
        </a:spcAft>
        <a:buSzPct val="171000"/>
        <a:buFont typeface="Skia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Skia" charset="0"/>
        </a:defRPr>
      </a:lvl8pPr>
      <a:lvl9pPr marL="3227535" indent="-410280" algn="l" rtl="0" eaLnBrk="1" fontAlgn="base" hangingPunct="1">
        <a:spcBef>
          <a:spcPts val="1723"/>
        </a:spcBef>
        <a:spcAft>
          <a:spcPct val="0"/>
        </a:spcAft>
        <a:buSzPct val="171000"/>
        <a:buFont typeface="Skia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Skia" charset="0"/>
        </a:defRPr>
      </a:lvl9pPr>
    </p:bodyStyle>
    <p:otherStyle>
      <a:defPPr>
        <a:defRPr lang="cs-CZ"/>
      </a:defPPr>
      <a:lvl1pPr marL="0" algn="l" defTabSz="65644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8224" algn="l" defTabSz="65644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56448" algn="l" defTabSz="65644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84672" algn="l" defTabSz="65644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12896" algn="l" defTabSz="65644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41119" algn="l" defTabSz="65644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69343" algn="l" defTabSz="65644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97567" algn="l" defTabSz="65644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25791" algn="l" defTabSz="65644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539750" y="1268760"/>
            <a:ext cx="7918450" cy="558924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4000" b="1" u="sng" dirty="0" smtClean="0">
                <a:solidFill>
                  <a:schemeClr val="accent2"/>
                </a:solidFill>
              </a:rPr>
              <a:t>Zpráva</a:t>
            </a:r>
            <a:br>
              <a:rPr lang="cs-CZ" sz="4000" b="1" u="sng" dirty="0" smtClean="0">
                <a:solidFill>
                  <a:schemeClr val="accent2"/>
                </a:solidFill>
              </a:rPr>
            </a:br>
            <a:r>
              <a:rPr lang="cs-CZ" sz="4000" b="1" u="sng" dirty="0" smtClean="0">
                <a:solidFill>
                  <a:schemeClr val="accent2"/>
                </a:solidFill>
              </a:rPr>
              <a:t>o pracovní úrazovosti </a:t>
            </a:r>
            <a:br>
              <a:rPr lang="cs-CZ" sz="4000" b="1" u="sng" dirty="0" smtClean="0">
                <a:solidFill>
                  <a:schemeClr val="accent2"/>
                </a:solidFill>
              </a:rPr>
            </a:br>
            <a:r>
              <a:rPr lang="cs-CZ" sz="4000" b="1" u="sng" dirty="0" smtClean="0">
                <a:solidFill>
                  <a:schemeClr val="accent2"/>
                </a:solidFill>
              </a:rPr>
              <a:t>v České republice</a:t>
            </a:r>
            <a:br>
              <a:rPr lang="cs-CZ" sz="4000" b="1" u="sng" dirty="0" smtClean="0">
                <a:solidFill>
                  <a:schemeClr val="accent2"/>
                </a:solidFill>
              </a:rPr>
            </a:br>
            <a:r>
              <a:rPr lang="cs-CZ" sz="4000" b="1" u="sng" dirty="0" smtClean="0">
                <a:solidFill>
                  <a:schemeClr val="accent2"/>
                </a:solidFill>
              </a:rPr>
              <a:t>v roce 2015</a:t>
            </a:r>
            <a:br>
              <a:rPr lang="cs-CZ" sz="4000" b="1" u="sng" dirty="0" smtClean="0">
                <a:solidFill>
                  <a:schemeClr val="accent2"/>
                </a:solidFill>
              </a:rPr>
            </a:br>
            <a:r>
              <a:rPr lang="cs-CZ" sz="4000" b="1" u="sng" dirty="0">
                <a:solidFill>
                  <a:schemeClr val="accent2"/>
                </a:solidFill>
              </a:rPr>
              <a:t/>
            </a:r>
            <a:br>
              <a:rPr lang="cs-CZ" sz="4000" b="1" u="sng" dirty="0">
                <a:solidFill>
                  <a:schemeClr val="accent2"/>
                </a:solidFill>
              </a:rPr>
            </a:br>
            <a:r>
              <a:rPr lang="cs-CZ" sz="4000" b="1" u="sng" dirty="0" smtClean="0">
                <a:solidFill>
                  <a:schemeClr val="accent2"/>
                </a:solidFill>
              </a:rPr>
              <a:t/>
            </a:r>
            <a:br>
              <a:rPr lang="cs-CZ" sz="4000" b="1" u="sng" dirty="0" smtClean="0">
                <a:solidFill>
                  <a:schemeClr val="accent2"/>
                </a:solidFill>
              </a:rPr>
            </a:br>
            <a:r>
              <a:rPr lang="cs-CZ" sz="4000" b="1" u="sng" dirty="0">
                <a:solidFill>
                  <a:schemeClr val="accent2"/>
                </a:solidFill>
              </a:rPr>
              <a:t/>
            </a:r>
            <a:br>
              <a:rPr lang="cs-CZ" sz="4000" b="1" u="sng" dirty="0">
                <a:solidFill>
                  <a:schemeClr val="accent2"/>
                </a:solidFill>
              </a:rPr>
            </a:br>
            <a:r>
              <a:rPr lang="cs-CZ" sz="4000" b="1" u="sng" dirty="0" smtClean="0">
                <a:solidFill>
                  <a:schemeClr val="accent2"/>
                </a:solidFill>
              </a:rPr>
              <a:t/>
            </a:r>
            <a:br>
              <a:rPr lang="cs-CZ" sz="4000" b="1" u="sng" dirty="0" smtClean="0">
                <a:solidFill>
                  <a:schemeClr val="accent2"/>
                </a:solidFill>
              </a:rPr>
            </a:br>
            <a:r>
              <a:rPr lang="cs-CZ" sz="1200" b="1" u="sng" dirty="0" smtClean="0">
                <a:solidFill>
                  <a:schemeClr val="accent2"/>
                </a:solidFill>
              </a:rPr>
              <a:t/>
            </a:r>
            <a:br>
              <a:rPr lang="cs-CZ" sz="1200" b="1" u="sng" dirty="0" smtClean="0">
                <a:solidFill>
                  <a:schemeClr val="accent2"/>
                </a:solidFill>
              </a:rPr>
            </a:br>
            <a:r>
              <a:rPr lang="cs-CZ" altLang="cs-CZ" sz="1100" dirty="0" smtClean="0">
                <a:solidFill>
                  <a:schemeClr val="bg1"/>
                </a:solidFill>
                <a:latin typeface="Arial" panose="020B0604020202020204" pitchFamily="34" charset="0"/>
              </a:rPr>
              <a:t>Státní </a:t>
            </a:r>
            <a:r>
              <a:rPr lang="cs-CZ" altLang="cs-CZ" sz="1100" dirty="0">
                <a:solidFill>
                  <a:schemeClr val="bg1"/>
                </a:solidFill>
                <a:latin typeface="Arial" panose="020B0604020202020204" pitchFamily="34" charset="0"/>
              </a:rPr>
              <a:t>úřad inspekce práce, Kolářská 451/13, 746 01 Opava</a:t>
            </a:r>
            <a:br>
              <a:rPr lang="cs-CZ" altLang="cs-CZ" sz="1100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cs-CZ" altLang="cs-CZ" sz="1100" dirty="0">
                <a:solidFill>
                  <a:schemeClr val="bg1"/>
                </a:solidFill>
                <a:latin typeface="Arial" panose="020B0604020202020204" pitchFamily="34" charset="0"/>
              </a:rPr>
              <a:t>tel.: 950 179 101, fax: 553 626 672, www.suip.cz</a:t>
            </a:r>
            <a:br>
              <a:rPr lang="cs-CZ" altLang="cs-CZ" sz="1100" dirty="0">
                <a:solidFill>
                  <a:schemeClr val="bg1"/>
                </a:solidFill>
                <a:latin typeface="Arial" panose="020B0604020202020204" pitchFamily="34" charset="0"/>
              </a:rPr>
            </a:br>
            <a:endParaRPr lang="cs-CZ" sz="1100" b="1" u="sng" dirty="0" smtClean="0">
              <a:solidFill>
                <a:schemeClr val="accent2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65137" y="3645024"/>
            <a:ext cx="7993063" cy="175260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</a:pPr>
            <a:endParaRPr lang="cs-CZ" sz="2800" dirty="0" smtClean="0"/>
          </a:p>
          <a:p>
            <a:pPr algn="r" eaLnBrk="1" hangingPunct="1">
              <a:lnSpc>
                <a:spcPct val="80000"/>
              </a:lnSpc>
            </a:pPr>
            <a:r>
              <a:rPr lang="cs-CZ" sz="2800" dirty="0" smtClean="0">
                <a:solidFill>
                  <a:schemeClr val="accent2"/>
                </a:solidFill>
              </a:rPr>
              <a:t>Mgr. Ing. Rudolf </a:t>
            </a:r>
            <a:r>
              <a:rPr lang="cs-CZ" sz="2800" dirty="0" err="1" smtClean="0">
                <a:solidFill>
                  <a:schemeClr val="accent2"/>
                </a:solidFill>
              </a:rPr>
              <a:t>Hahn</a:t>
            </a:r>
            <a:endParaRPr lang="cs-CZ" sz="2800" dirty="0" smtClean="0">
              <a:solidFill>
                <a:schemeClr val="accent2"/>
              </a:solidFill>
            </a:endParaRPr>
          </a:p>
          <a:p>
            <a:pPr algn="r" eaLnBrk="1" hangingPunct="1">
              <a:lnSpc>
                <a:spcPct val="80000"/>
              </a:lnSpc>
            </a:pPr>
            <a:r>
              <a:rPr lang="cs-CZ" sz="2800" dirty="0" smtClean="0">
                <a:solidFill>
                  <a:schemeClr val="accent2"/>
                </a:solidFill>
              </a:rPr>
              <a:t>generální inspektor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Obdélník 4"/>
          <p:cNvSpPr>
            <a:spLocks noChangeArrowheads="1"/>
          </p:cNvSpPr>
          <p:nvPr/>
        </p:nvSpPr>
        <p:spPr bwMode="auto">
          <a:xfrm>
            <a:off x="774651" y="745629"/>
            <a:ext cx="7392665" cy="384650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cs-CZ" sz="3094" b="1" dirty="0">
              <a:solidFill>
                <a:schemeClr val="accent6"/>
              </a:solidFill>
              <a:latin typeface="+mj-lt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r>
              <a:rPr lang="cs-CZ" sz="1969" b="1" dirty="0">
                <a:solidFill>
                  <a:schemeClr val="accent6"/>
                </a:solidFill>
                <a:latin typeface="+mj-lt"/>
              </a:rPr>
              <a:t> </a:t>
            </a:r>
            <a:endParaRPr lang="cs-CZ" sz="1969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125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125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758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26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</p:txBody>
      </p:sp>
      <p:sp>
        <p:nvSpPr>
          <p:cNvPr id="17411" name="Text Box 5"/>
          <p:cNvSpPr txBox="1">
            <a:spLocks/>
          </p:cNvSpPr>
          <p:nvPr/>
        </p:nvSpPr>
        <p:spPr bwMode="auto">
          <a:xfrm>
            <a:off x="3009671" y="6102326"/>
            <a:ext cx="3534310" cy="54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539" tIns="44768" rIns="89539" bIns="44768">
            <a:spAutoFit/>
          </a:bodyPr>
          <a:lstStyle>
            <a:lvl1pPr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9pPr>
          </a:lstStyle>
          <a:p>
            <a:pPr algn="ctr" eaLnBrk="1" hangingPunct="1"/>
            <a:endParaRPr lang="cs-CZ" altLang="cs-CZ" sz="984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Státní úřad inspekce práce, Kolářská 451/13, 746 01 Opava</a:t>
            </a: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tel.: 950 179 101, fax: 553 626 672, www.suip.cz</a:t>
            </a:r>
          </a:p>
        </p:txBody>
      </p:sp>
      <p:sp>
        <p:nvSpPr>
          <p:cNvPr id="17412" name="Nadpis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cs-CZ" sz="3200" b="1" u="sng" dirty="0" smtClean="0">
                <a:solidFill>
                  <a:schemeClr val="accent2"/>
                </a:solidFill>
              </a:rPr>
              <a:t/>
            </a:r>
            <a:br>
              <a:rPr lang="cs-CZ" sz="3200" b="1" u="sng" dirty="0" smtClean="0">
                <a:solidFill>
                  <a:schemeClr val="accent2"/>
                </a:solidFill>
              </a:rPr>
            </a:br>
            <a:r>
              <a:rPr lang="cs-CZ" sz="3200" b="1" u="sng" dirty="0" smtClean="0">
                <a:solidFill>
                  <a:schemeClr val="accent2"/>
                </a:solidFill>
              </a:rPr>
              <a:t>Smrtelná pracovní úrazovost</a:t>
            </a:r>
            <a:endParaRPr lang="cs-CZ" altLang="cs-CZ" sz="3200" b="1" dirty="0"/>
          </a:p>
        </p:txBody>
      </p:sp>
      <p:sp>
        <p:nvSpPr>
          <p:cNvPr id="17413" name="Zástupný symbol pro obsah 4"/>
          <p:cNvSpPr>
            <a:spLocks noGrp="1"/>
          </p:cNvSpPr>
          <p:nvPr>
            <p:ph idx="1"/>
          </p:nvPr>
        </p:nvSpPr>
        <p:spPr bwMode="auto">
          <a:xfrm>
            <a:off x="454468" y="1617813"/>
            <a:ext cx="8228707" cy="452548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anchor="t" anchorCtr="0" compatLnSpc="1">
            <a:prstTxWarp prst="textNoShape">
              <a:avLst/>
            </a:prstTxWarp>
          </a:bodyPr>
          <a:lstStyle/>
          <a:p>
            <a:pPr marL="228600" indent="0" algn="just">
              <a:buNone/>
            </a:pPr>
            <a:r>
              <a:rPr lang="cs-CZ" sz="2400" dirty="0"/>
              <a:t>V roce 2015 bylo zaznamenáno celkově </a:t>
            </a:r>
            <a:r>
              <a:rPr lang="cs-CZ" sz="2400" b="1" dirty="0"/>
              <a:t>131 </a:t>
            </a:r>
            <a:r>
              <a:rPr lang="cs-CZ" sz="2400" dirty="0"/>
              <a:t>smrtelných pracovních úrazů oproti </a:t>
            </a:r>
            <a:r>
              <a:rPr lang="cs-CZ" sz="2400" b="1" dirty="0"/>
              <a:t>117</a:t>
            </a:r>
            <a:r>
              <a:rPr lang="cs-CZ" sz="2400" dirty="0"/>
              <a:t> úrazům, ke kterým došlo v roce 2014. </a:t>
            </a:r>
            <a:endParaRPr lang="cs-CZ" sz="2400" dirty="0" smtClean="0"/>
          </a:p>
          <a:p>
            <a:pPr algn="just">
              <a:buFontTx/>
              <a:buChar char="-"/>
            </a:pPr>
            <a:r>
              <a:rPr lang="cs-CZ" sz="2400" dirty="0" smtClean="0"/>
              <a:t>na </a:t>
            </a:r>
            <a:r>
              <a:rPr lang="cs-CZ" sz="2400" dirty="0"/>
              <a:t>oblastní inspektoráty práce bylo nahlášeno </a:t>
            </a:r>
            <a:r>
              <a:rPr lang="cs-CZ" sz="2400" b="1" dirty="0"/>
              <a:t>122 </a:t>
            </a:r>
            <a:r>
              <a:rPr lang="cs-CZ" sz="2400" dirty="0"/>
              <a:t>smrtelných pracovních úrazů, </a:t>
            </a:r>
            <a:endParaRPr lang="cs-CZ" sz="2400" dirty="0" smtClean="0"/>
          </a:p>
          <a:p>
            <a:pPr algn="just">
              <a:buFontTx/>
              <a:buChar char="-"/>
            </a:pPr>
            <a:r>
              <a:rPr lang="cs-CZ" sz="2400" b="1" dirty="0" smtClean="0"/>
              <a:t>9</a:t>
            </a:r>
            <a:r>
              <a:rPr lang="cs-CZ" sz="2400" dirty="0" smtClean="0"/>
              <a:t> </a:t>
            </a:r>
            <a:r>
              <a:rPr lang="cs-CZ" sz="2400" dirty="0"/>
              <a:t>smrtelných úrazů podléhá dozoru systému ČBÚ. </a:t>
            </a:r>
            <a:endParaRPr lang="cs-CZ" sz="2400" dirty="0" smtClean="0"/>
          </a:p>
          <a:p>
            <a:pPr marL="228600" indent="0" algn="just">
              <a:buNone/>
            </a:pPr>
            <a:r>
              <a:rPr lang="cs-CZ" sz="2400" dirty="0" smtClean="0"/>
              <a:t>Nejvíce </a:t>
            </a:r>
            <a:r>
              <a:rPr lang="cs-CZ" sz="2400" dirty="0"/>
              <a:t>smrtelných úrazů je zaregistrováno ve Středočeském kraji, Ústeckém kraji, Olomouckém kraji a v Plzeňském kraji, nejméně v Karlovarském kraji</a:t>
            </a:r>
            <a:r>
              <a:rPr lang="cs-CZ" sz="2400" dirty="0" smtClean="0"/>
              <a:t>.</a:t>
            </a:r>
            <a:endParaRPr lang="cs-CZ" sz="2400" dirty="0"/>
          </a:p>
          <a:p>
            <a:pPr marL="0" indent="0" algn="just">
              <a:buNone/>
            </a:pPr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1618489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Obdélník 4"/>
          <p:cNvSpPr>
            <a:spLocks noChangeArrowheads="1"/>
          </p:cNvSpPr>
          <p:nvPr/>
        </p:nvSpPr>
        <p:spPr bwMode="auto">
          <a:xfrm>
            <a:off x="774651" y="745629"/>
            <a:ext cx="7392665" cy="384650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cs-CZ" sz="3094" b="1" dirty="0">
              <a:solidFill>
                <a:schemeClr val="accent6"/>
              </a:solidFill>
              <a:latin typeface="+mj-lt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r>
              <a:rPr lang="cs-CZ" sz="1969" b="1" dirty="0">
                <a:solidFill>
                  <a:schemeClr val="accent6"/>
                </a:solidFill>
                <a:latin typeface="+mj-lt"/>
              </a:rPr>
              <a:t> </a:t>
            </a:r>
            <a:endParaRPr lang="cs-CZ" sz="1969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125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125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758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26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</p:txBody>
      </p:sp>
      <p:sp>
        <p:nvSpPr>
          <p:cNvPr id="17411" name="Text Box 5"/>
          <p:cNvSpPr txBox="1">
            <a:spLocks/>
          </p:cNvSpPr>
          <p:nvPr/>
        </p:nvSpPr>
        <p:spPr bwMode="auto">
          <a:xfrm>
            <a:off x="3009671" y="6102326"/>
            <a:ext cx="3534310" cy="54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539" tIns="44768" rIns="89539" bIns="44768">
            <a:spAutoFit/>
          </a:bodyPr>
          <a:lstStyle>
            <a:lvl1pPr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9pPr>
          </a:lstStyle>
          <a:p>
            <a:pPr algn="ctr" eaLnBrk="1" hangingPunct="1"/>
            <a:endParaRPr lang="cs-CZ" altLang="cs-CZ" sz="984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Státní úřad inspekce práce, Kolářská 451/13, 746 01 Opava</a:t>
            </a: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tel.: 950 179 101, fax: 553 626 672, www.suip.cz</a:t>
            </a:r>
          </a:p>
        </p:txBody>
      </p:sp>
      <p:sp>
        <p:nvSpPr>
          <p:cNvPr id="17412" name="Nadpis 3"/>
          <p:cNvSpPr>
            <a:spLocks noGrp="1"/>
          </p:cNvSpPr>
          <p:nvPr>
            <p:ph type="title"/>
          </p:nvPr>
        </p:nvSpPr>
        <p:spPr bwMode="auto">
          <a:xfrm>
            <a:off x="457647" y="274414"/>
            <a:ext cx="8228707" cy="56255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cs-CZ" sz="3200" b="1" u="sng" dirty="0" smtClean="0">
                <a:solidFill>
                  <a:schemeClr val="accent2"/>
                </a:solidFill>
              </a:rPr>
              <a:t>Rozbor smrtelné pracovní úrazovosti</a:t>
            </a:r>
            <a:endParaRPr lang="cs-CZ" altLang="cs-CZ" sz="3200" b="1" dirty="0"/>
          </a:p>
        </p:txBody>
      </p:sp>
      <p:sp>
        <p:nvSpPr>
          <p:cNvPr id="17413" name="Zástupný symbol pro obsah 4"/>
          <p:cNvSpPr>
            <a:spLocks noGrp="1"/>
          </p:cNvSpPr>
          <p:nvPr>
            <p:ph idx="1"/>
          </p:nvPr>
        </p:nvSpPr>
        <p:spPr bwMode="auto">
          <a:xfrm>
            <a:off x="454468" y="908720"/>
            <a:ext cx="8228707" cy="5234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buNone/>
            </a:pPr>
            <a:r>
              <a:rPr lang="cs-CZ" sz="2000" dirty="0" smtClean="0"/>
              <a:t>V 15 případech </a:t>
            </a:r>
            <a:r>
              <a:rPr lang="cs-CZ" sz="2000" dirty="0"/>
              <a:t>úmrtí přímo nesouvisí s vykonávanou </a:t>
            </a:r>
            <a:r>
              <a:rPr lang="cs-CZ" sz="2000" dirty="0" smtClean="0"/>
              <a:t>prací:</a:t>
            </a:r>
            <a:endParaRPr lang="cs-CZ" sz="2000" dirty="0"/>
          </a:p>
          <a:p>
            <a:pPr marL="0" indent="0" algn="just">
              <a:buNone/>
            </a:pPr>
            <a:endParaRPr lang="cs-CZ" altLang="cs-CZ" sz="2000" b="1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690471"/>
              </p:ext>
            </p:extLst>
          </p:nvPr>
        </p:nvGraphicFramePr>
        <p:xfrm>
          <a:off x="467545" y="1308184"/>
          <a:ext cx="8215630" cy="48351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15630"/>
              </a:tblGrid>
              <a:tr h="266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b="0" dirty="0">
                          <a:solidFill>
                            <a:schemeClr val="tx2"/>
                          </a:solidFill>
                          <a:effectLst/>
                        </a:rPr>
                        <a:t>Popis úrazového děje vybraných smrtelných pracovních úrazů – rok 2015</a:t>
                      </a:r>
                      <a:endParaRPr lang="cs-CZ" sz="1100" b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7" marR="28697" marT="0" marB="0" anchor="ctr"/>
                </a:tc>
              </a:tr>
              <a:tr h="1709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b="0" dirty="0">
                          <a:solidFill>
                            <a:schemeClr val="tx2"/>
                          </a:solidFill>
                          <a:effectLst/>
                        </a:rPr>
                        <a:t>Pracovník dostal infarkt na šatně při převlékání do pracovního oděvu.</a:t>
                      </a:r>
                      <a:endParaRPr lang="cs-CZ" sz="1100" b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7" marR="28697" marT="0" marB="0" anchor="b"/>
                </a:tc>
              </a:tr>
              <a:tr h="3418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b="0" dirty="0">
                          <a:solidFill>
                            <a:schemeClr val="tx2"/>
                          </a:solidFill>
                          <a:effectLst/>
                        </a:rPr>
                        <a:t>Poškozený zemřel na zástavu srdce, která nemusela mít souvislost s vykonávanou činností. Čeká se na vyjádření lékaře. Dle ústního vyjádření byl zdravotní stav poškozeného z hlediska krevního oběhu horší, měl vysoký cholesterol a tlak.</a:t>
                      </a:r>
                      <a:endParaRPr lang="cs-CZ" sz="1100" b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7" marR="28697" marT="0" marB="0" anchor="b"/>
                </a:tc>
              </a:tr>
              <a:tr h="3418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b="0" dirty="0">
                          <a:solidFill>
                            <a:schemeClr val="tx2"/>
                          </a:solidFill>
                          <a:effectLst/>
                        </a:rPr>
                        <a:t>Pracovník po dokončení pracovního úkonu vystoupil z traktoru, popošel cca 5m, bezvládně upadl. Přes okamžitou resuscitaci se jej již nepodařilo oživit. Byla nařízena soudní pitva. </a:t>
                      </a:r>
                      <a:endParaRPr lang="cs-CZ" sz="1100" b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7" marR="28697" marT="0" marB="0" anchor="b"/>
                </a:tc>
              </a:tr>
              <a:tr h="3418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b="0" dirty="0">
                          <a:solidFill>
                            <a:schemeClr val="tx2"/>
                          </a:solidFill>
                          <a:effectLst/>
                        </a:rPr>
                        <a:t>Poškozená se necítila dobře, a proto si zašla do šatny pro léky. Když se nevracela, spolupracovníci se ji vydali hledat a nalezli ji bez známek života. Poškozená se dlouhodobě léčila, je také možná alergická reakce.</a:t>
                      </a:r>
                      <a:endParaRPr lang="cs-CZ" sz="1100" b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7" marR="28697" marT="0" marB="0" anchor="b"/>
                </a:tc>
              </a:tr>
              <a:tr h="3418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b="0" dirty="0">
                          <a:solidFill>
                            <a:schemeClr val="tx2"/>
                          </a:solidFill>
                          <a:effectLst/>
                        </a:rPr>
                        <a:t>Poškozený šel po vnitřní komunikaci areálu. Náhle zkolaboval a svalil se na zem. I přes rychlou první pomoc zemřel na místě. Dle rodinných příslušníků se jednalo o infarkt.</a:t>
                      </a:r>
                      <a:endParaRPr lang="cs-CZ" sz="1100" b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7" marR="28697" marT="0" marB="0" anchor="b"/>
                </a:tc>
              </a:tr>
              <a:tr h="3418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b="0" dirty="0">
                          <a:solidFill>
                            <a:schemeClr val="tx2"/>
                          </a:solidFill>
                          <a:effectLst/>
                        </a:rPr>
                        <a:t>Poškozeného našli pracovníci v karavanu bez známek života. Přivolaný lékař konstatoval smrt. Příčina smrti neznámá, byla nařízena soudní pitva. </a:t>
                      </a:r>
                      <a:endParaRPr lang="cs-CZ" sz="1100" b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7" marR="28697" marT="0" marB="0" anchor="b"/>
                </a:tc>
              </a:tr>
              <a:tr h="3418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b="0" dirty="0">
                          <a:solidFill>
                            <a:schemeClr val="tx2"/>
                          </a:solidFill>
                          <a:effectLst/>
                        </a:rPr>
                        <a:t>Při obchůzce v areálu, vlivem zdravotní indispozice zavrávoral, dostal se mimo komunikaci, spadl ze zídky cca 0,5 m vysoké, a udeřil se do hlavy. Sám si přivolal rychlou záchrannou pomoc a byl odvezen do nemocnice, kde zemřel na zápal plic.</a:t>
                      </a:r>
                      <a:endParaRPr lang="cs-CZ" sz="1100" b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7" marR="28697" marT="0" marB="0" anchor="b"/>
                </a:tc>
              </a:tr>
              <a:tr h="3418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b="0" dirty="0">
                          <a:solidFill>
                            <a:schemeClr val="tx2"/>
                          </a:solidFill>
                          <a:effectLst/>
                        </a:rPr>
                        <a:t>Pracovník byl nalezen ve služebním vozidle v nákladovém prostoru bez známek života - oběšený. Případ šetří Policie ČR. Pravděpodobně se jedná o sebevraždu oběšením. </a:t>
                      </a:r>
                      <a:endParaRPr lang="cs-CZ" sz="1100" b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7" marR="28697" marT="0" marB="0" anchor="b"/>
                </a:tc>
              </a:tr>
              <a:tr h="3418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b="0" dirty="0">
                          <a:solidFill>
                            <a:schemeClr val="tx2"/>
                          </a:solidFill>
                          <a:effectLst/>
                        </a:rPr>
                        <a:t>Postižený - řidič dojel na místo vykládky, tam náklad vyložil a při odjezdu z místa došlo k srdečnímu selhání a i přes okamžitou zdravotní pomoc zemřel.</a:t>
                      </a:r>
                      <a:endParaRPr lang="cs-CZ" sz="1100" b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7" marR="28697" marT="0" marB="0" anchor="b"/>
                </a:tc>
              </a:tr>
              <a:tr h="1709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b="0" dirty="0">
                          <a:solidFill>
                            <a:schemeClr val="tx2"/>
                          </a:solidFill>
                          <a:effectLst/>
                        </a:rPr>
                        <a:t>Náhlé úmrtí v obytném přívěsu.</a:t>
                      </a:r>
                      <a:endParaRPr lang="cs-CZ" sz="1100" b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7" marR="28697" marT="0" marB="0" anchor="b"/>
                </a:tc>
              </a:tr>
              <a:tr h="21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b="0" dirty="0">
                          <a:solidFill>
                            <a:schemeClr val="tx2"/>
                          </a:solidFill>
                          <a:effectLst/>
                        </a:rPr>
                        <a:t>Poškozený svévolně přelezl zábradlí vodní nádrže a skočil do ní. Byl vyloven bez známek života.</a:t>
                      </a:r>
                      <a:endParaRPr lang="cs-CZ" sz="1100" b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7" marR="28697" marT="0" marB="0" anchor="b"/>
                </a:tc>
              </a:tr>
              <a:tr h="3418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b="0" dirty="0">
                          <a:solidFill>
                            <a:schemeClr val="tx2"/>
                          </a:solidFill>
                          <a:effectLst/>
                        </a:rPr>
                        <a:t>Poškozený vylezl na žebřík a začal pracovat. Náhle spadl bez zjevné snahy pád zmírnit končetinami, proto spadl přímo na hlavu. Pravděpodobně došlo k srdeční příhodě/infarktu poškozeného.</a:t>
                      </a:r>
                      <a:endParaRPr lang="cs-CZ" sz="1100" b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7" marR="28697" marT="0" marB="0" anchor="b"/>
                </a:tc>
              </a:tr>
              <a:tr h="5127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b="0" dirty="0">
                          <a:solidFill>
                            <a:schemeClr val="tx2"/>
                          </a:solidFill>
                          <a:effectLst/>
                        </a:rPr>
                        <a:t>Zraněný se nevrátil z pravidelné obchůzky areálu firmy a na opakovanou výzvu radiostanicí se neozýval. Kolega, který šel prověřit situaci, jej nalezl ležícího na zádech u kontrolního bodu, kde strážní označují svou přítomnost. Okamžitě započal s prováděním první pomoci do příjezdu rychlé záchranné pomoci; bezúspěšně.</a:t>
                      </a:r>
                      <a:endParaRPr lang="cs-CZ" sz="1100" b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7" marR="28697" marT="0" marB="0" anchor="b"/>
                </a:tc>
              </a:tr>
              <a:tr h="21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b="0" dirty="0">
                          <a:solidFill>
                            <a:schemeClr val="tx2"/>
                          </a:solidFill>
                          <a:effectLst/>
                        </a:rPr>
                        <a:t>postižený byl objeven na pracovišti bez známek života – pravděpodobně srdeční infarkt.</a:t>
                      </a:r>
                      <a:endParaRPr lang="cs-CZ" sz="1100" b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7" marR="28697" marT="0" marB="0" anchor="b"/>
                </a:tc>
              </a:tr>
              <a:tr h="212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b="0" dirty="0">
                          <a:solidFill>
                            <a:schemeClr val="tx2"/>
                          </a:solidFill>
                          <a:effectLst/>
                        </a:rPr>
                        <a:t>postižený byl objeven na pracovišti bez známek života – pravděpodobně srdeční infarkt.</a:t>
                      </a:r>
                      <a:endParaRPr lang="cs-CZ" sz="1100" b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97" marR="28697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58845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Obdélník 4"/>
          <p:cNvSpPr>
            <a:spLocks noChangeArrowheads="1"/>
          </p:cNvSpPr>
          <p:nvPr/>
        </p:nvSpPr>
        <p:spPr bwMode="auto">
          <a:xfrm>
            <a:off x="774651" y="745629"/>
            <a:ext cx="7392665" cy="384650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cs-CZ" sz="3094" b="1" dirty="0">
              <a:solidFill>
                <a:schemeClr val="accent6"/>
              </a:solidFill>
              <a:latin typeface="+mj-lt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r>
              <a:rPr lang="cs-CZ" sz="1969" b="1" dirty="0">
                <a:solidFill>
                  <a:schemeClr val="accent6"/>
                </a:solidFill>
                <a:latin typeface="+mj-lt"/>
              </a:rPr>
              <a:t> </a:t>
            </a:r>
            <a:endParaRPr lang="cs-CZ" sz="1969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125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125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758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26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</p:txBody>
      </p:sp>
      <p:sp>
        <p:nvSpPr>
          <p:cNvPr id="17411" name="Text Box 5"/>
          <p:cNvSpPr txBox="1">
            <a:spLocks/>
          </p:cNvSpPr>
          <p:nvPr/>
        </p:nvSpPr>
        <p:spPr bwMode="auto">
          <a:xfrm>
            <a:off x="3009671" y="6102326"/>
            <a:ext cx="3534310" cy="54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539" tIns="44768" rIns="89539" bIns="44768">
            <a:spAutoFit/>
          </a:bodyPr>
          <a:lstStyle>
            <a:lvl1pPr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9pPr>
          </a:lstStyle>
          <a:p>
            <a:pPr algn="ctr" eaLnBrk="1" hangingPunct="1"/>
            <a:endParaRPr lang="cs-CZ" altLang="cs-CZ" sz="984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Státní úřad inspekce práce, Kolářská 451/13, 746 01 Opava</a:t>
            </a: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tel.: 950 179 101, fax: 553 626 672, www.suip.cz</a:t>
            </a:r>
          </a:p>
        </p:txBody>
      </p:sp>
      <p:sp>
        <p:nvSpPr>
          <p:cNvPr id="17412" name="Nadpis 3"/>
          <p:cNvSpPr>
            <a:spLocks noGrp="1"/>
          </p:cNvSpPr>
          <p:nvPr>
            <p:ph type="title"/>
          </p:nvPr>
        </p:nvSpPr>
        <p:spPr bwMode="auto">
          <a:xfrm>
            <a:off x="457647" y="274414"/>
            <a:ext cx="8228707" cy="56255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cs-CZ" sz="3200" b="1" u="sng" dirty="0" smtClean="0">
                <a:solidFill>
                  <a:schemeClr val="accent2"/>
                </a:solidFill>
              </a:rPr>
              <a:t>Rozbor smrtelné </a:t>
            </a:r>
            <a:br>
              <a:rPr lang="cs-CZ" sz="3200" b="1" u="sng" dirty="0" smtClean="0">
                <a:solidFill>
                  <a:schemeClr val="accent2"/>
                </a:solidFill>
              </a:rPr>
            </a:br>
            <a:r>
              <a:rPr lang="cs-CZ" sz="3200" b="1" u="sng" dirty="0" smtClean="0">
                <a:solidFill>
                  <a:schemeClr val="accent2"/>
                </a:solidFill>
              </a:rPr>
              <a:t>pracovní úrazovosti</a:t>
            </a:r>
            <a:endParaRPr lang="cs-CZ" altLang="cs-CZ" sz="3200" b="1" dirty="0"/>
          </a:p>
        </p:txBody>
      </p:sp>
      <p:sp>
        <p:nvSpPr>
          <p:cNvPr id="17413" name="Zástupný symbol pro obsah 4"/>
          <p:cNvSpPr>
            <a:spLocks noGrp="1"/>
          </p:cNvSpPr>
          <p:nvPr>
            <p:ph idx="1"/>
          </p:nvPr>
        </p:nvSpPr>
        <p:spPr bwMode="auto">
          <a:xfrm>
            <a:off x="899592" y="1484784"/>
            <a:ext cx="7267723" cy="465851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anchor="t" anchorCtr="0" compatLnSpc="1">
            <a:prstTxWarp prst="textNoShape">
              <a:avLst/>
            </a:prstTxWarp>
          </a:bodyPr>
          <a:lstStyle/>
          <a:p>
            <a:pPr marL="228600" indent="0" algn="just">
              <a:buNone/>
            </a:pPr>
            <a:r>
              <a:rPr lang="cs-CZ" sz="2400" dirty="0" smtClean="0"/>
              <a:t>- </a:t>
            </a:r>
            <a:r>
              <a:rPr lang="cs-CZ" sz="2400" b="1" dirty="0" smtClean="0"/>
              <a:t>V roce </a:t>
            </a:r>
            <a:r>
              <a:rPr lang="cs-CZ" sz="2400" b="1" dirty="0"/>
              <a:t>2015 bylo 28 SPÚ ze 122 při biozátěži 2 nebo 3, což činí </a:t>
            </a:r>
            <a:r>
              <a:rPr lang="cs-CZ" sz="2400" b="1" dirty="0" smtClean="0"/>
              <a:t>23 %.</a:t>
            </a:r>
            <a:endParaRPr lang="cs-CZ" sz="2400" b="1" dirty="0"/>
          </a:p>
          <a:p>
            <a:pPr marL="228600" indent="0" algn="just">
              <a:buNone/>
            </a:pPr>
            <a:r>
              <a:rPr lang="cs-CZ" sz="2400" b="1" dirty="0" smtClean="0"/>
              <a:t>- V roce </a:t>
            </a:r>
            <a:r>
              <a:rPr lang="cs-CZ" sz="2400" b="1" dirty="0"/>
              <a:t>2015 v období červen – srpen bylo 25 SPÚ z 56 při biozátěži 2 nebo 3, což je 45 %</a:t>
            </a:r>
          </a:p>
          <a:p>
            <a:pPr marL="228600" indent="0" algn="just">
              <a:buNone/>
            </a:pPr>
            <a:r>
              <a:rPr lang="cs-CZ" sz="2400" b="1" dirty="0" smtClean="0"/>
              <a:t>- Vyšší </a:t>
            </a:r>
            <a:r>
              <a:rPr lang="cs-CZ" sz="2400" b="1" dirty="0"/>
              <a:t>počet úrazů platí u SPÚ, ne tak u ostatních a závažných.</a:t>
            </a:r>
          </a:p>
          <a:p>
            <a:pPr marL="0" indent="0" algn="just">
              <a:buNone/>
            </a:pPr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8682512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Obdélník 4"/>
          <p:cNvSpPr>
            <a:spLocks noChangeArrowheads="1"/>
          </p:cNvSpPr>
          <p:nvPr/>
        </p:nvSpPr>
        <p:spPr bwMode="auto">
          <a:xfrm>
            <a:off x="774651" y="745629"/>
            <a:ext cx="7392665" cy="384650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cs-CZ" sz="3094" b="1" dirty="0">
              <a:solidFill>
                <a:schemeClr val="accent6"/>
              </a:solidFill>
              <a:latin typeface="+mj-lt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r>
              <a:rPr lang="cs-CZ" sz="1969" b="1" dirty="0">
                <a:solidFill>
                  <a:schemeClr val="accent6"/>
                </a:solidFill>
                <a:latin typeface="+mj-lt"/>
              </a:rPr>
              <a:t> </a:t>
            </a:r>
            <a:endParaRPr lang="cs-CZ" sz="1969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125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125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758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26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</p:txBody>
      </p:sp>
      <p:sp>
        <p:nvSpPr>
          <p:cNvPr id="17411" name="Text Box 5"/>
          <p:cNvSpPr txBox="1">
            <a:spLocks/>
          </p:cNvSpPr>
          <p:nvPr/>
        </p:nvSpPr>
        <p:spPr bwMode="auto">
          <a:xfrm>
            <a:off x="3009671" y="6102326"/>
            <a:ext cx="3534310" cy="54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539" tIns="44768" rIns="89539" bIns="44768">
            <a:spAutoFit/>
          </a:bodyPr>
          <a:lstStyle>
            <a:lvl1pPr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9pPr>
          </a:lstStyle>
          <a:p>
            <a:pPr algn="ctr" eaLnBrk="1" hangingPunct="1"/>
            <a:endParaRPr lang="cs-CZ" altLang="cs-CZ" sz="984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Státní úřad inspekce práce, Kolářská 451/13, 746 01 Opava</a:t>
            </a: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tel.: 950 179 101, fax: 553 626 672, www.suip.cz</a:t>
            </a:r>
          </a:p>
        </p:txBody>
      </p:sp>
      <p:sp>
        <p:nvSpPr>
          <p:cNvPr id="17412" name="Nadpis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cs-CZ" sz="3200" b="1" u="sng" dirty="0" smtClean="0">
                <a:solidFill>
                  <a:schemeClr val="accent2"/>
                </a:solidFill>
              </a:rPr>
              <a:t/>
            </a:r>
            <a:br>
              <a:rPr lang="cs-CZ" sz="3200" b="1" u="sng" dirty="0" smtClean="0">
                <a:solidFill>
                  <a:schemeClr val="accent2"/>
                </a:solidFill>
              </a:rPr>
            </a:br>
            <a:r>
              <a:rPr lang="cs-CZ" sz="3200" b="1" u="sng" dirty="0">
                <a:solidFill>
                  <a:schemeClr val="accent2"/>
                </a:solidFill>
              </a:rPr>
              <a:t>Počty pracovních </a:t>
            </a:r>
            <a:r>
              <a:rPr lang="cs-CZ" sz="3200" b="1" u="sng" dirty="0" smtClean="0">
                <a:solidFill>
                  <a:schemeClr val="accent2"/>
                </a:solidFill>
              </a:rPr>
              <a:t>úrazů</a:t>
            </a:r>
            <a:endParaRPr lang="cs-CZ" altLang="cs-CZ" sz="3200" b="1" dirty="0"/>
          </a:p>
        </p:txBody>
      </p:sp>
      <p:sp>
        <p:nvSpPr>
          <p:cNvPr id="17413" name="Zástupný symbol pro obsah 4"/>
          <p:cNvSpPr>
            <a:spLocks noGrp="1"/>
          </p:cNvSpPr>
          <p:nvPr>
            <p:ph idx="1"/>
          </p:nvPr>
        </p:nvSpPr>
        <p:spPr bwMode="auto">
          <a:xfrm>
            <a:off x="799161" y="1595321"/>
            <a:ext cx="8228707" cy="452548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2400" dirty="0">
                <a:solidFill>
                  <a:schemeClr val="accent4"/>
                </a:solidFill>
              </a:rPr>
              <a:t>Z celkového počtu pracovních úrazů bylo: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4"/>
                </a:solidFill>
              </a:rPr>
              <a:t>- </a:t>
            </a:r>
            <a:r>
              <a:rPr lang="cs-CZ" sz="2400" b="1" dirty="0">
                <a:solidFill>
                  <a:schemeClr val="accent4"/>
                </a:solidFill>
              </a:rPr>
              <a:t>131</a:t>
            </a:r>
            <a:r>
              <a:rPr lang="cs-CZ" sz="2400" dirty="0">
                <a:solidFill>
                  <a:schemeClr val="accent4"/>
                </a:solidFill>
              </a:rPr>
              <a:t> smrtelných pracovních úrazů,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4"/>
                </a:solidFill>
              </a:rPr>
              <a:t>- </a:t>
            </a:r>
            <a:r>
              <a:rPr lang="cs-CZ" sz="2400" b="1" dirty="0">
                <a:solidFill>
                  <a:schemeClr val="accent4"/>
                </a:solidFill>
              </a:rPr>
              <a:t>1 315 </a:t>
            </a:r>
            <a:r>
              <a:rPr lang="cs-CZ" sz="2400" dirty="0">
                <a:solidFill>
                  <a:schemeClr val="accent4"/>
                </a:solidFill>
              </a:rPr>
              <a:t>závažných pracovních úrazů,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4"/>
                </a:solidFill>
              </a:rPr>
              <a:t>- </a:t>
            </a:r>
            <a:r>
              <a:rPr lang="cs-CZ" sz="2400" b="1" dirty="0">
                <a:solidFill>
                  <a:schemeClr val="accent4"/>
                </a:solidFill>
              </a:rPr>
              <a:t>14 214 </a:t>
            </a:r>
            <a:r>
              <a:rPr lang="cs-CZ" sz="2400" dirty="0">
                <a:solidFill>
                  <a:schemeClr val="accent4"/>
                </a:solidFill>
              </a:rPr>
              <a:t>pracovních úrazů žen,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4"/>
                </a:solidFill>
              </a:rPr>
              <a:t>- </a:t>
            </a:r>
            <a:r>
              <a:rPr lang="cs-CZ" sz="2400" b="1" dirty="0">
                <a:solidFill>
                  <a:schemeClr val="accent4"/>
                </a:solidFill>
              </a:rPr>
              <a:t>57</a:t>
            </a:r>
            <a:r>
              <a:rPr lang="cs-CZ" sz="2400" dirty="0">
                <a:solidFill>
                  <a:schemeClr val="accent4"/>
                </a:solidFill>
              </a:rPr>
              <a:t> pracovních úrazů mladistvých,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4"/>
                </a:solidFill>
              </a:rPr>
              <a:t>- v zahraničí </a:t>
            </a:r>
            <a:r>
              <a:rPr lang="cs-CZ" sz="2400" b="1" dirty="0">
                <a:solidFill>
                  <a:schemeClr val="accent4"/>
                </a:solidFill>
              </a:rPr>
              <a:t>163</a:t>
            </a:r>
            <a:r>
              <a:rPr lang="cs-CZ" sz="2400" dirty="0">
                <a:solidFill>
                  <a:schemeClr val="accent4"/>
                </a:solidFill>
              </a:rPr>
              <a:t> pracovních úrazů,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4"/>
                </a:solidFill>
              </a:rPr>
              <a:t>- </a:t>
            </a:r>
            <a:r>
              <a:rPr lang="cs-CZ" sz="2400" b="1" dirty="0">
                <a:solidFill>
                  <a:schemeClr val="accent4"/>
                </a:solidFill>
              </a:rPr>
              <a:t>1 046 </a:t>
            </a:r>
            <a:r>
              <a:rPr lang="cs-CZ" sz="2400" dirty="0">
                <a:solidFill>
                  <a:schemeClr val="accent4"/>
                </a:solidFill>
              </a:rPr>
              <a:t>pracovních úrazů cizinců.</a:t>
            </a:r>
          </a:p>
          <a:p>
            <a:pPr marL="228600" indent="0" algn="just">
              <a:buNone/>
            </a:pPr>
            <a:r>
              <a:rPr lang="cs-CZ" sz="2400" dirty="0"/>
              <a:t> </a:t>
            </a:r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1442464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3200" b="1" u="sng" dirty="0" smtClean="0">
                <a:solidFill>
                  <a:schemeClr val="accent2"/>
                </a:solidFill>
              </a:rPr>
              <a:t>Vývoj úrazovosti</a:t>
            </a:r>
            <a:br>
              <a:rPr lang="cs-CZ" sz="3200" b="1" u="sng" dirty="0" smtClean="0">
                <a:solidFill>
                  <a:schemeClr val="accent2"/>
                </a:solidFill>
              </a:rPr>
            </a:br>
            <a:endParaRPr lang="cs-CZ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7273832"/>
              </p:ext>
            </p:extLst>
          </p:nvPr>
        </p:nvGraphicFramePr>
        <p:xfrm>
          <a:off x="107504" y="908720"/>
          <a:ext cx="8928992" cy="4824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1909"/>
                <a:gridCol w="1638595"/>
                <a:gridCol w="1530296"/>
                <a:gridCol w="1728192"/>
              </a:tblGrid>
              <a:tr h="5779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accent4"/>
                          </a:solidFill>
                          <a:effectLst/>
                        </a:rPr>
                        <a:t>Rok</a:t>
                      </a:r>
                      <a:endParaRPr lang="cs-CZ" sz="18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accent4"/>
                          </a:solidFill>
                          <a:effectLst/>
                        </a:rPr>
                        <a:t>2013</a:t>
                      </a:r>
                      <a:endParaRPr lang="cs-CZ" sz="18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accent4"/>
                          </a:solidFill>
                          <a:effectLst/>
                        </a:rPr>
                        <a:t>2014</a:t>
                      </a:r>
                      <a:endParaRPr lang="cs-CZ" sz="18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accent4"/>
                          </a:solidFill>
                          <a:effectLst/>
                        </a:rPr>
                        <a:t>2015</a:t>
                      </a:r>
                      <a:endParaRPr lang="cs-CZ" sz="18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779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accent4"/>
                          </a:solidFill>
                          <a:effectLst/>
                        </a:rPr>
                        <a:t>celkový počet pojištěnců</a:t>
                      </a:r>
                      <a:endParaRPr lang="cs-CZ" sz="18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4 440 326</a:t>
                      </a:r>
                      <a:endParaRPr lang="cs-CZ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4 464 057</a:t>
                      </a:r>
                      <a:endParaRPr lang="cs-CZ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>
                          <a:effectLst/>
                        </a:rPr>
                        <a:t>4 507 012</a:t>
                      </a:r>
                      <a:endParaRPr lang="cs-CZ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0782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accent4"/>
                          </a:solidFill>
                          <a:effectLst/>
                        </a:rPr>
                        <a:t>celkový počet pracovních </a:t>
                      </a:r>
                      <a:r>
                        <a:rPr lang="cs-CZ" sz="1800" dirty="0" smtClean="0">
                          <a:solidFill>
                            <a:schemeClr val="accent4"/>
                          </a:solidFill>
                          <a:effectLst/>
                        </a:rPr>
                        <a:t>úrazů    </a:t>
                      </a:r>
                      <a:r>
                        <a:rPr lang="cs-CZ" sz="1800" baseline="0" dirty="0" smtClean="0">
                          <a:solidFill>
                            <a:schemeClr val="accent4"/>
                          </a:solidFill>
                          <a:effectLst/>
                        </a:rPr>
                        <a:t> </a:t>
                      </a:r>
                      <a:r>
                        <a:rPr lang="cs-CZ" sz="1800" dirty="0" smtClean="0">
                          <a:solidFill>
                            <a:schemeClr val="accent4"/>
                          </a:solidFill>
                          <a:effectLst/>
                        </a:rPr>
                        <a:t> </a:t>
                      </a:r>
                      <a:r>
                        <a:rPr lang="cs-CZ" sz="1800" dirty="0">
                          <a:solidFill>
                            <a:schemeClr val="accent4"/>
                          </a:solidFill>
                          <a:effectLst/>
                        </a:rPr>
                        <a:t>s pracovní neschopností</a:t>
                      </a:r>
                      <a:endParaRPr lang="cs-CZ" sz="18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b="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 smtClean="0">
                          <a:effectLst/>
                        </a:rPr>
                        <a:t>42 </a:t>
                      </a:r>
                      <a:r>
                        <a:rPr lang="cs-CZ" sz="1800" b="0" dirty="0">
                          <a:effectLst/>
                        </a:rPr>
                        <a:t>927</a:t>
                      </a:r>
                      <a:endParaRPr lang="cs-CZ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b="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 smtClean="0">
                          <a:effectLst/>
                        </a:rPr>
                        <a:t>45</a:t>
                      </a:r>
                      <a:r>
                        <a:rPr lang="cs-CZ" sz="1800" b="0" dirty="0">
                          <a:effectLst/>
                        </a:rPr>
                        <a:t> 058</a:t>
                      </a:r>
                      <a:endParaRPr lang="cs-CZ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b="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 smtClean="0">
                          <a:effectLst/>
                        </a:rPr>
                        <a:t>46 </a:t>
                      </a:r>
                      <a:r>
                        <a:rPr lang="cs-CZ" sz="1800" b="0" dirty="0">
                          <a:effectLst/>
                        </a:rPr>
                        <a:t>331</a:t>
                      </a:r>
                      <a:endParaRPr lang="cs-CZ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779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accent4"/>
                          </a:solidFill>
                          <a:effectLst/>
                        </a:rPr>
                        <a:t>celkový počet smrtelných úrazů</a:t>
                      </a:r>
                      <a:endParaRPr lang="cs-CZ" sz="18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 smtClean="0">
                          <a:effectLst/>
                        </a:rPr>
                        <a:t>113</a:t>
                      </a:r>
                      <a:endParaRPr lang="cs-CZ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117</a:t>
                      </a:r>
                      <a:endParaRPr lang="cs-CZ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131</a:t>
                      </a:r>
                      <a:endParaRPr lang="cs-CZ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0782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accent4"/>
                          </a:solidFill>
                          <a:effectLst/>
                        </a:rPr>
                        <a:t>celkový počet dnů pracovní neschopnosti</a:t>
                      </a:r>
                      <a:endParaRPr lang="cs-CZ" sz="18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b="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 smtClean="0">
                          <a:effectLst/>
                        </a:rPr>
                        <a:t>2</a:t>
                      </a:r>
                      <a:r>
                        <a:rPr lang="cs-CZ" sz="1800" b="0" dirty="0">
                          <a:effectLst/>
                        </a:rPr>
                        <a:t> 391 689</a:t>
                      </a:r>
                      <a:endParaRPr lang="cs-CZ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b="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 smtClean="0">
                          <a:effectLst/>
                        </a:rPr>
                        <a:t>2</a:t>
                      </a:r>
                      <a:r>
                        <a:rPr lang="cs-CZ" sz="1800" b="0" dirty="0">
                          <a:effectLst/>
                        </a:rPr>
                        <a:t> 446 635</a:t>
                      </a:r>
                      <a:endParaRPr lang="cs-CZ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b="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 smtClean="0">
                          <a:effectLst/>
                        </a:rPr>
                        <a:t>2 </a:t>
                      </a:r>
                      <a:r>
                        <a:rPr lang="cs-CZ" sz="1800" b="0" dirty="0">
                          <a:effectLst/>
                        </a:rPr>
                        <a:t>568 798</a:t>
                      </a:r>
                      <a:endParaRPr lang="cs-CZ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9342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accent4"/>
                          </a:solidFill>
                          <a:effectLst/>
                        </a:rPr>
                        <a:t>průměrná délka pracovní neschopnosti (dnů)</a:t>
                      </a:r>
                      <a:endParaRPr lang="cs-CZ" sz="18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b="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 smtClean="0">
                          <a:effectLst/>
                        </a:rPr>
                        <a:t>55,72</a:t>
                      </a:r>
                      <a:endParaRPr lang="cs-CZ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b="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 smtClean="0">
                          <a:effectLst/>
                        </a:rPr>
                        <a:t>54,30</a:t>
                      </a:r>
                      <a:endParaRPr lang="cs-CZ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b="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 smtClean="0">
                          <a:effectLst/>
                        </a:rPr>
                        <a:t>55,44</a:t>
                      </a:r>
                      <a:endParaRPr lang="cs-CZ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224519" y="-474791"/>
            <a:ext cx="13864543" cy="1320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0023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3200" b="1" u="sng" dirty="0" smtClean="0">
                <a:solidFill>
                  <a:schemeClr val="accent2"/>
                </a:solidFill>
              </a:rPr>
              <a:t>Smrtelné pracovní úrazy</a:t>
            </a:r>
            <a:endParaRPr lang="cs-CZ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6397477"/>
              </p:ext>
            </p:extLst>
          </p:nvPr>
        </p:nvGraphicFramePr>
        <p:xfrm>
          <a:off x="2267744" y="1124746"/>
          <a:ext cx="5472608" cy="48965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4148"/>
                <a:gridCol w="3218460"/>
              </a:tblGrid>
              <a:tr h="304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accent4"/>
                          </a:solidFill>
                          <a:effectLst/>
                        </a:rPr>
                        <a:t>Kraj</a:t>
                      </a:r>
                      <a:endParaRPr lang="cs-CZ" sz="14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accent4"/>
                          </a:solidFill>
                          <a:effectLst/>
                        </a:rPr>
                        <a:t>Počet smrtelných pracovních úrazů </a:t>
                      </a:r>
                      <a:endParaRPr lang="cs-CZ" sz="14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610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accent4"/>
                          </a:solidFill>
                          <a:effectLst/>
                        </a:rPr>
                        <a:t>Hl. m. Praha</a:t>
                      </a:r>
                      <a:endParaRPr lang="cs-CZ" sz="14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accent4"/>
                          </a:solidFill>
                          <a:effectLst/>
                        </a:rPr>
                        <a:t>8</a:t>
                      </a:r>
                      <a:endParaRPr lang="cs-CZ" sz="14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610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accent4"/>
                          </a:solidFill>
                          <a:effectLst/>
                        </a:rPr>
                        <a:t>Středočeský</a:t>
                      </a:r>
                      <a:endParaRPr lang="cs-CZ" sz="14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accent4"/>
                          </a:solidFill>
                          <a:effectLst/>
                        </a:rPr>
                        <a:t>17</a:t>
                      </a:r>
                      <a:endParaRPr lang="cs-CZ" sz="14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610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accent4"/>
                          </a:solidFill>
                          <a:effectLst/>
                        </a:rPr>
                        <a:t>Vysočina </a:t>
                      </a:r>
                      <a:endParaRPr lang="cs-CZ" sz="14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accent4"/>
                          </a:solidFill>
                          <a:effectLst/>
                        </a:rPr>
                        <a:t>7</a:t>
                      </a:r>
                      <a:endParaRPr lang="cs-CZ" sz="14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610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accent4"/>
                          </a:solidFill>
                          <a:effectLst/>
                        </a:rPr>
                        <a:t>Jihočeský</a:t>
                      </a:r>
                      <a:endParaRPr lang="cs-CZ" sz="14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accent4"/>
                          </a:solidFill>
                          <a:effectLst/>
                        </a:rPr>
                        <a:t>4</a:t>
                      </a:r>
                      <a:endParaRPr lang="cs-CZ" sz="14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610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accent4"/>
                          </a:solidFill>
                          <a:effectLst/>
                        </a:rPr>
                        <a:t>Plzeňský</a:t>
                      </a:r>
                      <a:endParaRPr lang="cs-CZ" sz="14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accent4"/>
                          </a:solidFill>
                          <a:effectLst/>
                        </a:rPr>
                        <a:t>13</a:t>
                      </a:r>
                      <a:endParaRPr lang="cs-CZ" sz="14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610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accent4"/>
                          </a:solidFill>
                          <a:effectLst/>
                        </a:rPr>
                        <a:t>Karlovarský</a:t>
                      </a:r>
                      <a:endParaRPr lang="cs-CZ" sz="14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accent4"/>
                          </a:solidFill>
                          <a:effectLst/>
                        </a:rPr>
                        <a:t>3</a:t>
                      </a:r>
                      <a:endParaRPr lang="cs-CZ" sz="14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610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accent4"/>
                          </a:solidFill>
                          <a:effectLst/>
                        </a:rPr>
                        <a:t>Ústecký</a:t>
                      </a:r>
                      <a:endParaRPr lang="cs-CZ" sz="14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accent4"/>
                          </a:solidFill>
                          <a:effectLst/>
                        </a:rPr>
                        <a:t>16</a:t>
                      </a:r>
                      <a:endParaRPr lang="cs-CZ" sz="14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610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accent4"/>
                          </a:solidFill>
                          <a:effectLst/>
                        </a:rPr>
                        <a:t>Liberecký</a:t>
                      </a:r>
                      <a:endParaRPr lang="cs-CZ" sz="14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accent4"/>
                          </a:solidFill>
                          <a:effectLst/>
                        </a:rPr>
                        <a:t>5</a:t>
                      </a:r>
                      <a:endParaRPr lang="cs-CZ" sz="14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253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accent4"/>
                          </a:solidFill>
                          <a:effectLst/>
                        </a:rPr>
                        <a:t>Královéhradecký</a:t>
                      </a:r>
                      <a:endParaRPr lang="cs-CZ" sz="14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accent4"/>
                          </a:solidFill>
                          <a:effectLst/>
                        </a:rPr>
                        <a:t>9</a:t>
                      </a:r>
                      <a:endParaRPr lang="cs-CZ" sz="14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610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accent4"/>
                          </a:solidFill>
                          <a:effectLst/>
                        </a:rPr>
                        <a:t>Pardubický   </a:t>
                      </a:r>
                      <a:endParaRPr lang="cs-CZ" sz="14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accent4"/>
                          </a:solidFill>
                          <a:effectLst/>
                        </a:rPr>
                        <a:t>6</a:t>
                      </a:r>
                      <a:endParaRPr lang="cs-CZ" sz="14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610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accent4"/>
                          </a:solidFill>
                          <a:effectLst/>
                        </a:rPr>
                        <a:t>Jihomoravský</a:t>
                      </a:r>
                      <a:endParaRPr lang="cs-CZ" sz="14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accent4"/>
                          </a:solidFill>
                          <a:effectLst/>
                        </a:rPr>
                        <a:t>5</a:t>
                      </a:r>
                      <a:endParaRPr lang="cs-CZ" sz="14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610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accent4"/>
                          </a:solidFill>
                          <a:effectLst/>
                        </a:rPr>
                        <a:t>Zlínský</a:t>
                      </a:r>
                      <a:endParaRPr lang="cs-CZ" sz="14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accent4"/>
                          </a:solidFill>
                          <a:effectLst/>
                        </a:rPr>
                        <a:t>6</a:t>
                      </a:r>
                      <a:endParaRPr lang="cs-CZ" sz="14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610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accent4"/>
                          </a:solidFill>
                          <a:effectLst/>
                        </a:rPr>
                        <a:t>Olomoucký</a:t>
                      </a:r>
                      <a:endParaRPr lang="cs-CZ" sz="14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accent4"/>
                          </a:solidFill>
                          <a:effectLst/>
                        </a:rPr>
                        <a:t>14</a:t>
                      </a:r>
                      <a:endParaRPr lang="cs-CZ" sz="14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15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accent4"/>
                          </a:solidFill>
                          <a:effectLst/>
                        </a:rPr>
                        <a:t>Moravskoslezský</a:t>
                      </a:r>
                      <a:endParaRPr lang="cs-CZ" sz="14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accent4"/>
                          </a:solidFill>
                          <a:effectLst/>
                        </a:rPr>
                        <a:t>4</a:t>
                      </a:r>
                      <a:endParaRPr lang="cs-CZ" sz="14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610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accent4"/>
                          </a:solidFill>
                          <a:effectLst/>
                        </a:rPr>
                        <a:t>ČR celkem</a:t>
                      </a:r>
                      <a:endParaRPr lang="cs-CZ" sz="14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accent4"/>
                          </a:solidFill>
                          <a:effectLst/>
                        </a:rPr>
                        <a:t>108</a:t>
                      </a:r>
                      <a:endParaRPr lang="cs-CZ" sz="14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610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accent4"/>
                          </a:solidFill>
                          <a:effectLst/>
                        </a:rPr>
                        <a:t>Zahraničí</a:t>
                      </a:r>
                      <a:endParaRPr lang="cs-CZ" sz="14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accent4"/>
                          </a:solidFill>
                          <a:effectLst/>
                        </a:rPr>
                        <a:t>14</a:t>
                      </a:r>
                      <a:endParaRPr lang="cs-CZ" sz="14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610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accent4"/>
                          </a:solidFill>
                          <a:effectLst/>
                        </a:rPr>
                        <a:t>Celkem</a:t>
                      </a:r>
                      <a:endParaRPr lang="cs-CZ" sz="14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accent4"/>
                          </a:solidFill>
                          <a:effectLst/>
                        </a:rPr>
                        <a:t>131</a:t>
                      </a:r>
                      <a:endParaRPr lang="cs-CZ" sz="1400" b="1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8779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3200" b="1" u="sng" dirty="0" smtClean="0">
                <a:solidFill>
                  <a:schemeClr val="accent2"/>
                </a:solidFill>
              </a:rPr>
              <a:t>Závažné pracovní úrazy</a:t>
            </a:r>
            <a:endParaRPr lang="cs-CZ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7074082"/>
              </p:ext>
            </p:extLst>
          </p:nvPr>
        </p:nvGraphicFramePr>
        <p:xfrm>
          <a:off x="2267745" y="908713"/>
          <a:ext cx="3718718" cy="49058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3149"/>
                <a:gridCol w="2055569"/>
              </a:tblGrid>
              <a:tr h="6454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solidFill>
                            <a:schemeClr val="accent4"/>
                          </a:solidFill>
                          <a:effectLst/>
                        </a:rPr>
                        <a:t>Kraj</a:t>
                      </a:r>
                      <a:endParaRPr lang="cs-CZ" sz="1400" b="1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solidFill>
                            <a:schemeClr val="accent4"/>
                          </a:solidFill>
                          <a:effectLst/>
                        </a:rPr>
                        <a:t>Počet pracovních úrazů s hospitalizací nad 5 dnů</a:t>
                      </a:r>
                      <a:endParaRPr lang="cs-CZ" sz="1400" b="1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462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b="1">
                          <a:solidFill>
                            <a:schemeClr val="accent4"/>
                          </a:solidFill>
                          <a:effectLst/>
                        </a:rPr>
                        <a:t>Hl. m. Praha</a:t>
                      </a:r>
                      <a:endParaRPr lang="cs-CZ" sz="1400" b="1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0" dirty="0">
                          <a:solidFill>
                            <a:schemeClr val="accent4"/>
                          </a:solidFill>
                          <a:effectLst/>
                        </a:rPr>
                        <a:t>166</a:t>
                      </a:r>
                      <a:endParaRPr lang="cs-CZ" sz="14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462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b="1">
                          <a:solidFill>
                            <a:schemeClr val="accent4"/>
                          </a:solidFill>
                          <a:effectLst/>
                        </a:rPr>
                        <a:t>Středočeský </a:t>
                      </a:r>
                      <a:endParaRPr lang="cs-CZ" sz="1400" b="1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0" dirty="0">
                          <a:solidFill>
                            <a:schemeClr val="accent4"/>
                          </a:solidFill>
                          <a:effectLst/>
                        </a:rPr>
                        <a:t>147</a:t>
                      </a:r>
                      <a:endParaRPr lang="cs-CZ" sz="14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462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b="1">
                          <a:solidFill>
                            <a:schemeClr val="accent4"/>
                          </a:solidFill>
                          <a:effectLst/>
                        </a:rPr>
                        <a:t>Jihočeský </a:t>
                      </a:r>
                      <a:endParaRPr lang="cs-CZ" sz="1400" b="1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0" dirty="0">
                          <a:solidFill>
                            <a:schemeClr val="accent4"/>
                          </a:solidFill>
                          <a:effectLst/>
                        </a:rPr>
                        <a:t>78</a:t>
                      </a:r>
                      <a:endParaRPr lang="cs-CZ" sz="14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462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b="1">
                          <a:solidFill>
                            <a:schemeClr val="accent4"/>
                          </a:solidFill>
                          <a:effectLst/>
                        </a:rPr>
                        <a:t>Plzeňský </a:t>
                      </a:r>
                      <a:endParaRPr lang="cs-CZ" sz="1400" b="1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0" dirty="0">
                          <a:solidFill>
                            <a:schemeClr val="accent4"/>
                          </a:solidFill>
                          <a:effectLst/>
                        </a:rPr>
                        <a:t>66</a:t>
                      </a:r>
                      <a:endParaRPr lang="cs-CZ" sz="14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462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b="1">
                          <a:solidFill>
                            <a:schemeClr val="accent4"/>
                          </a:solidFill>
                          <a:effectLst/>
                        </a:rPr>
                        <a:t>Karlovarský </a:t>
                      </a:r>
                      <a:endParaRPr lang="cs-CZ" sz="1400" b="1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0" dirty="0">
                          <a:solidFill>
                            <a:schemeClr val="accent4"/>
                          </a:solidFill>
                          <a:effectLst/>
                        </a:rPr>
                        <a:t>72</a:t>
                      </a:r>
                      <a:endParaRPr lang="cs-CZ" sz="14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462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solidFill>
                            <a:schemeClr val="accent4"/>
                          </a:solidFill>
                          <a:effectLst/>
                        </a:rPr>
                        <a:t>Ústecký </a:t>
                      </a:r>
                      <a:endParaRPr lang="cs-CZ" sz="1400" b="1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0" dirty="0">
                          <a:solidFill>
                            <a:schemeClr val="accent4"/>
                          </a:solidFill>
                          <a:effectLst/>
                        </a:rPr>
                        <a:t>37</a:t>
                      </a:r>
                      <a:endParaRPr lang="cs-CZ" sz="14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462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b="1">
                          <a:solidFill>
                            <a:schemeClr val="accent4"/>
                          </a:solidFill>
                          <a:effectLst/>
                        </a:rPr>
                        <a:t>Liberecký </a:t>
                      </a:r>
                      <a:endParaRPr lang="cs-CZ" sz="1400" b="1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0" dirty="0">
                          <a:solidFill>
                            <a:schemeClr val="accent4"/>
                          </a:solidFill>
                          <a:effectLst/>
                        </a:rPr>
                        <a:t>86</a:t>
                      </a:r>
                      <a:endParaRPr lang="cs-CZ" sz="14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462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b="1">
                          <a:solidFill>
                            <a:schemeClr val="accent4"/>
                          </a:solidFill>
                          <a:effectLst/>
                        </a:rPr>
                        <a:t>Královéhradecký </a:t>
                      </a:r>
                      <a:endParaRPr lang="cs-CZ" sz="1400" b="1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0" dirty="0">
                          <a:solidFill>
                            <a:schemeClr val="accent4"/>
                          </a:solidFill>
                          <a:effectLst/>
                        </a:rPr>
                        <a:t>41</a:t>
                      </a:r>
                      <a:endParaRPr lang="cs-CZ" sz="14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462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b="1">
                          <a:solidFill>
                            <a:schemeClr val="accent4"/>
                          </a:solidFill>
                          <a:effectLst/>
                        </a:rPr>
                        <a:t>Pardubický </a:t>
                      </a:r>
                      <a:endParaRPr lang="cs-CZ" sz="1400" b="1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0" dirty="0">
                          <a:solidFill>
                            <a:schemeClr val="accent4"/>
                          </a:solidFill>
                          <a:effectLst/>
                        </a:rPr>
                        <a:t>63</a:t>
                      </a:r>
                      <a:endParaRPr lang="cs-CZ" sz="14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462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b="1">
                          <a:solidFill>
                            <a:schemeClr val="accent4"/>
                          </a:solidFill>
                          <a:effectLst/>
                        </a:rPr>
                        <a:t>Vysočina</a:t>
                      </a:r>
                      <a:endParaRPr lang="cs-CZ" sz="1400" b="1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0" dirty="0">
                          <a:solidFill>
                            <a:schemeClr val="accent4"/>
                          </a:solidFill>
                          <a:effectLst/>
                        </a:rPr>
                        <a:t>79</a:t>
                      </a:r>
                      <a:endParaRPr lang="cs-CZ" sz="14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462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b="1">
                          <a:solidFill>
                            <a:schemeClr val="accent4"/>
                          </a:solidFill>
                          <a:effectLst/>
                        </a:rPr>
                        <a:t>Jihomoravský </a:t>
                      </a:r>
                      <a:endParaRPr lang="cs-CZ" sz="1400" b="1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0" dirty="0">
                          <a:solidFill>
                            <a:schemeClr val="accent4"/>
                          </a:solidFill>
                          <a:effectLst/>
                        </a:rPr>
                        <a:t>173</a:t>
                      </a:r>
                      <a:endParaRPr lang="cs-CZ" sz="14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462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b="1">
                          <a:solidFill>
                            <a:schemeClr val="accent4"/>
                          </a:solidFill>
                          <a:effectLst/>
                        </a:rPr>
                        <a:t>Olomoucký </a:t>
                      </a:r>
                      <a:endParaRPr lang="cs-CZ" sz="1400" b="1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0" dirty="0">
                          <a:solidFill>
                            <a:schemeClr val="accent4"/>
                          </a:solidFill>
                          <a:effectLst/>
                        </a:rPr>
                        <a:t>77</a:t>
                      </a:r>
                      <a:endParaRPr lang="cs-CZ" sz="14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462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b="1">
                          <a:solidFill>
                            <a:schemeClr val="accent4"/>
                          </a:solidFill>
                          <a:effectLst/>
                        </a:rPr>
                        <a:t>Zlínský </a:t>
                      </a:r>
                      <a:endParaRPr lang="cs-CZ" sz="1400" b="1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0" dirty="0">
                          <a:solidFill>
                            <a:schemeClr val="accent4"/>
                          </a:solidFill>
                          <a:effectLst/>
                        </a:rPr>
                        <a:t>152</a:t>
                      </a:r>
                      <a:endParaRPr lang="cs-CZ" sz="14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462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b="1">
                          <a:solidFill>
                            <a:schemeClr val="accent4"/>
                          </a:solidFill>
                          <a:effectLst/>
                        </a:rPr>
                        <a:t>Moravskoslezský </a:t>
                      </a:r>
                      <a:endParaRPr lang="cs-CZ" sz="1400" b="1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0" dirty="0">
                          <a:solidFill>
                            <a:schemeClr val="accent4"/>
                          </a:solidFill>
                          <a:effectLst/>
                        </a:rPr>
                        <a:t>55</a:t>
                      </a:r>
                      <a:endParaRPr lang="cs-CZ" sz="14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462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b="1">
                          <a:solidFill>
                            <a:schemeClr val="accent4"/>
                          </a:solidFill>
                          <a:effectLst/>
                        </a:rPr>
                        <a:t>ČR celkem</a:t>
                      </a:r>
                      <a:endParaRPr lang="cs-CZ" sz="1400" b="1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0" dirty="0">
                          <a:solidFill>
                            <a:schemeClr val="accent4"/>
                          </a:solidFill>
                          <a:effectLst/>
                        </a:rPr>
                        <a:t>1292</a:t>
                      </a:r>
                      <a:endParaRPr lang="cs-CZ" sz="14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462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b="1">
                          <a:solidFill>
                            <a:schemeClr val="accent4"/>
                          </a:solidFill>
                          <a:effectLst/>
                        </a:rPr>
                        <a:t>Zahraničí</a:t>
                      </a:r>
                      <a:endParaRPr lang="cs-CZ" sz="1400" b="1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0" dirty="0">
                          <a:solidFill>
                            <a:schemeClr val="accent4"/>
                          </a:solidFill>
                          <a:effectLst/>
                        </a:rPr>
                        <a:t>23</a:t>
                      </a:r>
                      <a:endParaRPr lang="cs-CZ" sz="14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462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b="1">
                          <a:solidFill>
                            <a:schemeClr val="accent4"/>
                          </a:solidFill>
                          <a:effectLst/>
                        </a:rPr>
                        <a:t>Celkem</a:t>
                      </a:r>
                      <a:endParaRPr lang="cs-CZ" sz="1400" b="1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0" dirty="0">
                          <a:solidFill>
                            <a:schemeClr val="accent4"/>
                          </a:solidFill>
                          <a:effectLst/>
                        </a:rPr>
                        <a:t>1315</a:t>
                      </a:r>
                      <a:endParaRPr lang="cs-CZ" sz="14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2459367" y="-144580"/>
            <a:ext cx="11603367" cy="682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26960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300" b="1" i="0" u="none" strike="noStrike" cap="none" normalizeH="0" baseline="0" smtClean="0">
              <a:ln>
                <a:noFill/>
              </a:ln>
              <a:solidFill>
                <a:srgbClr val="4F81BD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8310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3200" b="1" u="sng" dirty="0" smtClean="0">
                <a:solidFill>
                  <a:schemeClr val="accent2"/>
                </a:solidFill>
              </a:rPr>
              <a:t>Pracovní úrazovost podle odvětví</a:t>
            </a:r>
            <a:endParaRPr lang="cs-CZ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6351379"/>
              </p:ext>
            </p:extLst>
          </p:nvPr>
        </p:nvGraphicFramePr>
        <p:xfrm>
          <a:off x="611559" y="979291"/>
          <a:ext cx="7488832" cy="5590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1"/>
                <a:gridCol w="1296143"/>
                <a:gridCol w="1872208"/>
              </a:tblGrid>
              <a:tr h="5054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tx2"/>
                          </a:solidFill>
                          <a:effectLst/>
                        </a:rPr>
                        <a:t>Odvětví (CZ-NACE)</a:t>
                      </a:r>
                      <a:endParaRPr lang="cs-CZ" sz="11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tx2"/>
                          </a:solidFill>
                          <a:effectLst/>
                        </a:rPr>
                        <a:t>Počet pojištěnců</a:t>
                      </a:r>
                      <a:endParaRPr lang="cs-CZ" sz="11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tx2"/>
                          </a:solidFill>
                          <a:effectLst/>
                        </a:rPr>
                        <a:t>Počet pracovních </a:t>
                      </a:r>
                      <a:r>
                        <a:rPr lang="cs-CZ" sz="1100" b="1" dirty="0" smtClean="0">
                          <a:solidFill>
                            <a:schemeClr val="tx2"/>
                          </a:solidFill>
                          <a:effectLst/>
                        </a:rPr>
                        <a:t>úrazů          </a:t>
                      </a:r>
                      <a:r>
                        <a:rPr lang="cs-CZ" sz="1100" b="1" dirty="0">
                          <a:solidFill>
                            <a:schemeClr val="tx2"/>
                          </a:solidFill>
                          <a:effectLst/>
                        </a:rPr>
                        <a:t>s pracovní neschopností</a:t>
                      </a:r>
                      <a:endParaRPr lang="cs-CZ" sz="11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 anchor="ctr"/>
                </a:tc>
              </a:tr>
              <a:tr h="208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tx2"/>
                          </a:solidFill>
                          <a:effectLst/>
                        </a:rPr>
                        <a:t>A Zemědělství, lesnictví, rybářství</a:t>
                      </a:r>
                      <a:endParaRPr lang="cs-CZ" sz="11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tx2"/>
                          </a:solidFill>
                          <a:effectLst/>
                        </a:rPr>
                        <a:t>111 189</a:t>
                      </a:r>
                      <a:endParaRPr lang="cs-CZ" sz="11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tx2"/>
                          </a:solidFill>
                          <a:effectLst/>
                        </a:rPr>
                        <a:t>2 626</a:t>
                      </a:r>
                      <a:endParaRPr lang="cs-CZ" sz="11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</a:tr>
              <a:tr h="175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tx2"/>
                          </a:solidFill>
                          <a:effectLst/>
                        </a:rPr>
                        <a:t>B Těžba a dobývání</a:t>
                      </a:r>
                      <a:endParaRPr lang="cs-CZ" sz="11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tx2"/>
                          </a:solidFill>
                          <a:effectLst/>
                        </a:rPr>
                        <a:t>30 470</a:t>
                      </a:r>
                      <a:endParaRPr lang="cs-CZ" sz="11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tx2"/>
                          </a:solidFill>
                          <a:effectLst/>
                        </a:rPr>
                        <a:t>399</a:t>
                      </a:r>
                      <a:endParaRPr lang="cs-CZ" sz="11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</a:tr>
              <a:tr h="208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tx2"/>
                          </a:solidFill>
                          <a:effectLst/>
                        </a:rPr>
                        <a:t>C Zpracovatelský průmysl</a:t>
                      </a:r>
                      <a:endParaRPr lang="cs-CZ" sz="11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tx2"/>
                          </a:solidFill>
                          <a:effectLst/>
                        </a:rPr>
                        <a:t>1 185 145</a:t>
                      </a:r>
                      <a:endParaRPr lang="cs-CZ" sz="11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tx2"/>
                          </a:solidFill>
                          <a:effectLst/>
                        </a:rPr>
                        <a:t>20 045</a:t>
                      </a:r>
                      <a:endParaRPr lang="cs-CZ" sz="11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</a:tr>
              <a:tr h="315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tx2"/>
                          </a:solidFill>
                          <a:effectLst/>
                        </a:rPr>
                        <a:t>D Výroba a rozvod elektřiny, plynu, tepla a klimatiz. vzduchu</a:t>
                      </a:r>
                      <a:endParaRPr lang="cs-CZ" sz="11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tx2"/>
                          </a:solidFill>
                          <a:effectLst/>
                        </a:rPr>
                        <a:t>31 958</a:t>
                      </a:r>
                      <a:endParaRPr lang="cs-CZ" sz="11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tx2"/>
                          </a:solidFill>
                          <a:effectLst/>
                        </a:rPr>
                        <a:t>119</a:t>
                      </a:r>
                      <a:endParaRPr lang="cs-CZ" sz="11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</a:tr>
              <a:tr h="240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tx2"/>
                          </a:solidFill>
                          <a:effectLst/>
                        </a:rPr>
                        <a:t>E Zásobování vodou; činnosti související s odpady a sanacemi</a:t>
                      </a:r>
                      <a:endParaRPr lang="cs-CZ" sz="11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tx2"/>
                          </a:solidFill>
                          <a:effectLst/>
                        </a:rPr>
                        <a:t>57 321</a:t>
                      </a:r>
                      <a:endParaRPr lang="cs-CZ" sz="11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tx2"/>
                          </a:solidFill>
                          <a:effectLst/>
                        </a:rPr>
                        <a:t>1 007</a:t>
                      </a:r>
                      <a:endParaRPr lang="cs-CZ" sz="11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</a:tr>
              <a:tr h="175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tx2"/>
                          </a:solidFill>
                          <a:effectLst/>
                        </a:rPr>
                        <a:t>F Stavebnictví</a:t>
                      </a:r>
                      <a:endParaRPr lang="cs-CZ" sz="11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tx2"/>
                          </a:solidFill>
                          <a:effectLst/>
                        </a:rPr>
                        <a:t>234 687</a:t>
                      </a:r>
                      <a:endParaRPr lang="cs-CZ" sz="11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tx2"/>
                          </a:solidFill>
                          <a:effectLst/>
                        </a:rPr>
                        <a:t>2 984</a:t>
                      </a:r>
                      <a:endParaRPr lang="cs-CZ" sz="11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</a:tr>
              <a:tr h="109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tx2"/>
                          </a:solidFill>
                          <a:effectLst/>
                        </a:rPr>
                        <a:t>G Velkoobchod a maloobchod; opravy a údržba motorových vozidel</a:t>
                      </a:r>
                      <a:endParaRPr lang="cs-CZ" sz="11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tx2"/>
                          </a:solidFill>
                          <a:effectLst/>
                        </a:rPr>
                        <a:t>608 168</a:t>
                      </a:r>
                      <a:endParaRPr lang="cs-CZ" sz="11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tx2"/>
                          </a:solidFill>
                          <a:effectLst/>
                        </a:rPr>
                        <a:t>4 876</a:t>
                      </a:r>
                      <a:endParaRPr lang="cs-CZ" sz="11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</a:tr>
              <a:tr h="175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tx2"/>
                          </a:solidFill>
                          <a:effectLst/>
                        </a:rPr>
                        <a:t>H Doprava a skladování</a:t>
                      </a:r>
                      <a:endParaRPr lang="cs-CZ" sz="11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tx2"/>
                          </a:solidFill>
                          <a:effectLst/>
                        </a:rPr>
                        <a:t>280 808</a:t>
                      </a:r>
                      <a:endParaRPr lang="cs-CZ" sz="11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tx2"/>
                          </a:solidFill>
                          <a:effectLst/>
                        </a:rPr>
                        <a:t>4 142</a:t>
                      </a:r>
                      <a:endParaRPr lang="cs-CZ" sz="11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</a:tr>
              <a:tr h="208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tx2"/>
                          </a:solidFill>
                          <a:effectLst/>
                        </a:rPr>
                        <a:t>I Ubytování, stravování a pohostinství</a:t>
                      </a:r>
                      <a:endParaRPr lang="cs-CZ" sz="11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tx2"/>
                          </a:solidFill>
                          <a:effectLst/>
                        </a:rPr>
                        <a:t>133 966</a:t>
                      </a:r>
                      <a:endParaRPr lang="cs-CZ" sz="11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tx2"/>
                          </a:solidFill>
                          <a:effectLst/>
                        </a:rPr>
                        <a:t>868</a:t>
                      </a:r>
                      <a:endParaRPr lang="cs-CZ" sz="11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</a:tr>
              <a:tr h="208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tx2"/>
                          </a:solidFill>
                          <a:effectLst/>
                        </a:rPr>
                        <a:t>J Informační a komunikační činnosti</a:t>
                      </a:r>
                      <a:endParaRPr lang="cs-CZ" sz="11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tx2"/>
                          </a:solidFill>
                          <a:effectLst/>
                        </a:rPr>
                        <a:t>118 216</a:t>
                      </a:r>
                      <a:endParaRPr lang="cs-CZ" sz="11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tx2"/>
                          </a:solidFill>
                          <a:effectLst/>
                        </a:rPr>
                        <a:t>123</a:t>
                      </a:r>
                      <a:endParaRPr lang="cs-CZ" sz="11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</a:tr>
              <a:tr h="208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tx2"/>
                          </a:solidFill>
                          <a:effectLst/>
                        </a:rPr>
                        <a:t>K Peněžnictví a pojišťovnictví</a:t>
                      </a:r>
                      <a:endParaRPr lang="cs-CZ" sz="11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tx2"/>
                          </a:solidFill>
                          <a:effectLst/>
                        </a:rPr>
                        <a:t>91 478</a:t>
                      </a:r>
                      <a:endParaRPr lang="cs-CZ" sz="11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tx2"/>
                          </a:solidFill>
                          <a:effectLst/>
                        </a:rPr>
                        <a:t>126</a:t>
                      </a:r>
                      <a:endParaRPr lang="cs-CZ" sz="11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</a:tr>
              <a:tr h="208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tx2"/>
                          </a:solidFill>
                          <a:effectLst/>
                        </a:rPr>
                        <a:t>L Činnosti v oblasti nemovitostí</a:t>
                      </a:r>
                      <a:endParaRPr lang="cs-CZ" sz="11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tx2"/>
                          </a:solidFill>
                          <a:effectLst/>
                        </a:rPr>
                        <a:t>74 008</a:t>
                      </a:r>
                      <a:endParaRPr lang="cs-CZ" sz="11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tx2"/>
                          </a:solidFill>
                          <a:effectLst/>
                        </a:rPr>
                        <a:t>228</a:t>
                      </a:r>
                      <a:endParaRPr lang="cs-CZ" sz="11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</a:tr>
              <a:tr h="208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tx2"/>
                          </a:solidFill>
                          <a:effectLst/>
                        </a:rPr>
                        <a:t>M Profesní, vědecké a technické činnosti</a:t>
                      </a:r>
                      <a:endParaRPr lang="cs-CZ" sz="11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tx2"/>
                          </a:solidFill>
                          <a:effectLst/>
                        </a:rPr>
                        <a:t>206 800</a:t>
                      </a:r>
                      <a:endParaRPr lang="cs-CZ" sz="11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tx2"/>
                          </a:solidFill>
                          <a:effectLst/>
                        </a:rPr>
                        <a:t>461</a:t>
                      </a:r>
                      <a:endParaRPr lang="cs-CZ" sz="11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</a:tr>
              <a:tr h="208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tx2"/>
                          </a:solidFill>
                          <a:effectLst/>
                        </a:rPr>
                        <a:t>N Administrativní a podpůrné činnosti</a:t>
                      </a:r>
                      <a:endParaRPr lang="cs-CZ" sz="11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tx2"/>
                          </a:solidFill>
                          <a:effectLst/>
                        </a:rPr>
                        <a:t>259 337</a:t>
                      </a:r>
                      <a:endParaRPr lang="cs-CZ" sz="11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tx2"/>
                          </a:solidFill>
                          <a:effectLst/>
                        </a:rPr>
                        <a:t>2 729</a:t>
                      </a:r>
                      <a:endParaRPr lang="cs-CZ" sz="11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</a:tr>
              <a:tr h="315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tx2"/>
                          </a:solidFill>
                          <a:effectLst/>
                        </a:rPr>
                        <a:t>O Veřejná správa a obrana; povinné sociální zabezpečení</a:t>
                      </a:r>
                      <a:endParaRPr lang="cs-CZ" sz="11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tx2"/>
                          </a:solidFill>
                          <a:effectLst/>
                        </a:rPr>
                        <a:t>265 674</a:t>
                      </a:r>
                      <a:endParaRPr lang="cs-CZ" sz="11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tx2"/>
                          </a:solidFill>
                          <a:effectLst/>
                        </a:rPr>
                        <a:t>1 202</a:t>
                      </a:r>
                      <a:endParaRPr lang="cs-CZ" sz="11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</a:tr>
              <a:tr h="175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tx2"/>
                          </a:solidFill>
                          <a:effectLst/>
                        </a:rPr>
                        <a:t>P Vzdělávání</a:t>
                      </a:r>
                      <a:endParaRPr lang="cs-CZ" sz="11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tx2"/>
                          </a:solidFill>
                          <a:effectLst/>
                        </a:rPr>
                        <a:t>341 014</a:t>
                      </a:r>
                      <a:endParaRPr lang="cs-CZ" sz="11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tx2"/>
                          </a:solidFill>
                          <a:effectLst/>
                        </a:rPr>
                        <a:t>1 303</a:t>
                      </a:r>
                      <a:endParaRPr lang="cs-CZ" sz="11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</a:tr>
              <a:tr h="208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tx2"/>
                          </a:solidFill>
                          <a:effectLst/>
                        </a:rPr>
                        <a:t>Q Zdravotní a sociální péče</a:t>
                      </a:r>
                      <a:endParaRPr lang="cs-CZ" sz="11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tx2"/>
                          </a:solidFill>
                          <a:effectLst/>
                        </a:rPr>
                        <a:t>340 559</a:t>
                      </a:r>
                      <a:endParaRPr lang="cs-CZ" sz="11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tx2"/>
                          </a:solidFill>
                          <a:effectLst/>
                        </a:rPr>
                        <a:t>2 152</a:t>
                      </a:r>
                      <a:endParaRPr lang="cs-CZ" sz="11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</a:tr>
              <a:tr h="208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tx2"/>
                          </a:solidFill>
                          <a:effectLst/>
                        </a:rPr>
                        <a:t>R Kulturní, zábavní a rekreační činnosti</a:t>
                      </a:r>
                      <a:endParaRPr lang="cs-CZ" sz="11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tx2"/>
                          </a:solidFill>
                          <a:effectLst/>
                        </a:rPr>
                        <a:t>64 484</a:t>
                      </a:r>
                      <a:endParaRPr lang="cs-CZ" sz="11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tx2"/>
                          </a:solidFill>
                          <a:effectLst/>
                        </a:rPr>
                        <a:t>333</a:t>
                      </a:r>
                      <a:endParaRPr lang="cs-CZ" sz="11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</a:tr>
              <a:tr h="175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tx2"/>
                          </a:solidFill>
                          <a:effectLst/>
                        </a:rPr>
                        <a:t>S Ostatní činnosti</a:t>
                      </a:r>
                      <a:endParaRPr lang="cs-CZ" sz="11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tx2"/>
                          </a:solidFill>
                          <a:effectLst/>
                        </a:rPr>
                        <a:t>62 490</a:t>
                      </a:r>
                      <a:endParaRPr lang="cs-CZ" sz="11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tx2"/>
                          </a:solidFill>
                          <a:effectLst/>
                        </a:rPr>
                        <a:t>187</a:t>
                      </a:r>
                      <a:endParaRPr lang="cs-CZ" sz="11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</a:tr>
              <a:tr h="175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tx2"/>
                          </a:solidFill>
                          <a:effectLst/>
                        </a:rPr>
                        <a:t>T Činnosti domácností</a:t>
                      </a:r>
                      <a:endParaRPr lang="cs-CZ" sz="11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tx2"/>
                          </a:solidFill>
                          <a:effectLst/>
                        </a:rPr>
                        <a:t>-</a:t>
                      </a:r>
                      <a:endParaRPr lang="cs-CZ" sz="11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tx2"/>
                          </a:solidFill>
                          <a:effectLst/>
                        </a:rPr>
                        <a:t>-</a:t>
                      </a:r>
                      <a:endParaRPr lang="cs-CZ" sz="11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</a:tr>
              <a:tr h="288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tx2"/>
                          </a:solidFill>
                          <a:effectLst/>
                        </a:rPr>
                        <a:t>U Činnosti exteritoriálních organizací a orgánů</a:t>
                      </a:r>
                      <a:endParaRPr lang="cs-CZ" sz="11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tx2"/>
                          </a:solidFill>
                          <a:effectLst/>
                        </a:rPr>
                        <a:t>58</a:t>
                      </a:r>
                      <a:endParaRPr lang="cs-CZ" sz="11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tx2"/>
                          </a:solidFill>
                          <a:effectLst/>
                        </a:rPr>
                        <a:t>-</a:t>
                      </a:r>
                      <a:endParaRPr lang="cs-CZ" sz="11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</a:tr>
              <a:tr h="175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tx2"/>
                          </a:solidFill>
                          <a:effectLst/>
                        </a:rPr>
                        <a:t>Nezjištěno</a:t>
                      </a:r>
                      <a:endParaRPr lang="cs-CZ" sz="11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tx2"/>
                          </a:solidFill>
                          <a:effectLst/>
                        </a:rPr>
                        <a:t>9 182 </a:t>
                      </a:r>
                      <a:endParaRPr lang="cs-CZ" sz="11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tx2"/>
                          </a:solidFill>
                          <a:effectLst/>
                        </a:rPr>
                        <a:t>422</a:t>
                      </a:r>
                      <a:endParaRPr lang="cs-CZ" sz="11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/>
                </a:tc>
              </a:tr>
              <a:tr h="208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tx2"/>
                          </a:solidFill>
                          <a:effectLst/>
                        </a:rPr>
                        <a:t>Celkem</a:t>
                      </a:r>
                      <a:endParaRPr lang="cs-CZ" sz="11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chemeClr val="tx2"/>
                          </a:solidFill>
                          <a:effectLst/>
                        </a:rPr>
                        <a:t>4 507 012</a:t>
                      </a:r>
                      <a:endParaRPr lang="cs-CZ" sz="11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tx2"/>
                          </a:solidFill>
                          <a:effectLst/>
                        </a:rPr>
                        <a:t>46 331</a:t>
                      </a:r>
                      <a:endParaRPr lang="cs-CZ" sz="11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93" marR="23493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625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3200" b="1" u="sng" dirty="0" smtClean="0">
                <a:solidFill>
                  <a:schemeClr val="accent2"/>
                </a:solidFill>
              </a:rPr>
              <a:t>Zdroje a příčiny pracovních úrazů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8759" y="1268760"/>
            <a:ext cx="8165689" cy="4525482"/>
          </a:xfrm>
        </p:spPr>
        <p:txBody>
          <a:bodyPr/>
          <a:lstStyle/>
          <a:p>
            <a:pPr marL="0" indent="0" algn="just">
              <a:buNone/>
            </a:pPr>
            <a:r>
              <a:rPr lang="cs-CZ" sz="2400" dirty="0" smtClean="0">
                <a:solidFill>
                  <a:schemeClr val="accent4"/>
                </a:solidFill>
              </a:rPr>
              <a:t>Za rok 2015 evidoval Státní úřad inspekce práce a oblastní inspektoráty práce celkem </a:t>
            </a:r>
            <a:r>
              <a:rPr lang="cs-CZ" sz="2400" b="1" dirty="0" smtClean="0">
                <a:solidFill>
                  <a:schemeClr val="accent4"/>
                </a:solidFill>
              </a:rPr>
              <a:t>41 441</a:t>
            </a:r>
            <a:r>
              <a:rPr lang="cs-CZ" sz="2400" dirty="0" smtClean="0">
                <a:solidFill>
                  <a:schemeClr val="accent4"/>
                </a:solidFill>
              </a:rPr>
              <a:t> pracovních úrazů s pracovní neschopností delší než 3 kalendářní dny.</a:t>
            </a:r>
          </a:p>
          <a:p>
            <a:pPr marL="0" indent="0" algn="just">
              <a:buNone/>
            </a:pPr>
            <a:r>
              <a:rPr lang="cs-CZ" sz="2400" dirty="0" smtClean="0">
                <a:solidFill>
                  <a:schemeClr val="accent4"/>
                </a:solidFill>
              </a:rPr>
              <a:t>Nejčastější zdroj vzniku pracovních úrazů byly materiály, předměty, výrobky, součásti strojů a vozidel, úlomky a prach. </a:t>
            </a:r>
            <a:r>
              <a:rPr lang="cs-CZ" sz="2400" dirty="0"/>
              <a:t>Druhým nejčastějším zdrojem vzniku pracovního úrazu jsou budovy, </a:t>
            </a:r>
            <a:r>
              <a:rPr lang="cs-CZ" sz="2400" dirty="0" smtClean="0"/>
              <a:t>konstrukce a povrchy. </a:t>
            </a:r>
            <a:r>
              <a:rPr lang="cs-CZ" sz="2400" dirty="0"/>
              <a:t>Třetím nejpočetnějším zdrojem vzniku pracovního úrazu jsou poranění na strojích a stabilních zařízeních.</a:t>
            </a:r>
            <a:endParaRPr lang="cs-CZ" sz="2400" dirty="0" smtClean="0">
              <a:solidFill>
                <a:schemeClr val="accent4"/>
              </a:solidFill>
            </a:endParaRPr>
          </a:p>
          <a:p>
            <a:pPr marL="0" indent="0" algn="just">
              <a:buNone/>
            </a:pPr>
            <a:r>
              <a:rPr lang="cs-CZ" sz="2400" dirty="0" smtClean="0">
                <a:solidFill>
                  <a:schemeClr val="accent4"/>
                </a:solidFill>
              </a:rPr>
              <a:t>Nejčastější příčinou bylo špatně nebo nedostatečně odhadnuté riziko.</a:t>
            </a:r>
            <a:endParaRPr lang="cs-CZ" sz="24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0219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Obdélník 4"/>
          <p:cNvSpPr>
            <a:spLocks noChangeArrowheads="1"/>
          </p:cNvSpPr>
          <p:nvPr/>
        </p:nvSpPr>
        <p:spPr bwMode="auto">
          <a:xfrm>
            <a:off x="774651" y="745629"/>
            <a:ext cx="7392665" cy="384650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cs-CZ" sz="3094" b="1" dirty="0">
              <a:solidFill>
                <a:schemeClr val="accent6"/>
              </a:solidFill>
              <a:latin typeface="+mj-lt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r>
              <a:rPr lang="cs-CZ" sz="1969" b="1" dirty="0">
                <a:solidFill>
                  <a:schemeClr val="accent6"/>
                </a:solidFill>
                <a:latin typeface="+mj-lt"/>
              </a:rPr>
              <a:t> </a:t>
            </a:r>
            <a:endParaRPr lang="cs-CZ" sz="1969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125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125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758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26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</p:txBody>
      </p:sp>
      <p:sp>
        <p:nvSpPr>
          <p:cNvPr id="17411" name="Text Box 5"/>
          <p:cNvSpPr txBox="1">
            <a:spLocks/>
          </p:cNvSpPr>
          <p:nvPr/>
        </p:nvSpPr>
        <p:spPr bwMode="auto">
          <a:xfrm>
            <a:off x="3009671" y="6102326"/>
            <a:ext cx="3534310" cy="54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539" tIns="44768" rIns="89539" bIns="44768">
            <a:spAutoFit/>
          </a:bodyPr>
          <a:lstStyle>
            <a:lvl1pPr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9pPr>
          </a:lstStyle>
          <a:p>
            <a:pPr algn="ctr" eaLnBrk="1" hangingPunct="1"/>
            <a:endParaRPr lang="cs-CZ" altLang="cs-CZ" sz="984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Státní úřad inspekce práce, Kolářská 451/13, 746 01 Opava</a:t>
            </a: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tel.: 950 179 101, fax: 553 626 672, www.suip.cz</a:t>
            </a:r>
          </a:p>
        </p:txBody>
      </p:sp>
      <p:sp>
        <p:nvSpPr>
          <p:cNvPr id="17412" name="Nadpis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cs-CZ" sz="3200" b="1" u="sng" dirty="0" smtClean="0">
                <a:solidFill>
                  <a:schemeClr val="accent2"/>
                </a:solidFill>
              </a:rPr>
              <a:t/>
            </a:r>
            <a:br>
              <a:rPr lang="cs-CZ" sz="3200" b="1" u="sng" dirty="0" smtClean="0">
                <a:solidFill>
                  <a:schemeClr val="accent2"/>
                </a:solidFill>
              </a:rPr>
            </a:br>
            <a:r>
              <a:rPr lang="cs-CZ" sz="3200" b="1" u="sng" dirty="0" smtClean="0">
                <a:solidFill>
                  <a:schemeClr val="accent2"/>
                </a:solidFill>
              </a:rPr>
              <a:t>Pracovní úrazovost žen</a:t>
            </a:r>
            <a:endParaRPr lang="cs-CZ" altLang="cs-CZ" sz="3200" b="1" dirty="0"/>
          </a:p>
        </p:txBody>
      </p:sp>
      <p:sp>
        <p:nvSpPr>
          <p:cNvPr id="17413" name="Zástupný symbol pro obsah 4"/>
          <p:cNvSpPr>
            <a:spLocks noGrp="1"/>
          </p:cNvSpPr>
          <p:nvPr>
            <p:ph idx="1"/>
          </p:nvPr>
        </p:nvSpPr>
        <p:spPr bwMode="auto">
          <a:xfrm>
            <a:off x="457647" y="1588237"/>
            <a:ext cx="8228707" cy="452548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anchor="t" anchorCtr="0" compatLnSpc="1">
            <a:prstTxWarp prst="textNoShape">
              <a:avLst/>
            </a:prstTxWarp>
          </a:bodyPr>
          <a:lstStyle/>
          <a:p>
            <a:pPr marL="0" lvl="0" indent="0">
              <a:spcBef>
                <a:spcPct val="0"/>
              </a:spcBef>
              <a:buSzTx/>
              <a:buNone/>
            </a:pPr>
            <a:r>
              <a:rPr lang="cs-CZ" altLang="cs-CZ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altLang="cs-CZ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roce 2015 došlo celkem k </a:t>
            </a:r>
            <a:r>
              <a:rPr lang="cs-CZ" altLang="cs-CZ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cs-CZ" altLang="cs-CZ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smrtelným pracovním úrazům žen oproti </a:t>
            </a:r>
            <a:r>
              <a:rPr lang="cs-CZ" altLang="cs-CZ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cs-CZ" altLang="cs-CZ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smrtelným pracovním úrazům žen v roce 2014, což znamená nárůst o 9 případů.</a:t>
            </a:r>
            <a:endParaRPr lang="cs-CZ" altLang="cs-CZ" sz="800" dirty="0">
              <a:latin typeface="Arial" panose="020B0604020202020204" pitchFamily="34" charset="0"/>
            </a:endParaRPr>
          </a:p>
          <a:p>
            <a:pPr marL="0" lvl="0" indent="0">
              <a:spcBef>
                <a:spcPct val="0"/>
              </a:spcBef>
              <a:buSzTx/>
              <a:buNone/>
            </a:pPr>
            <a:endParaRPr lang="cs-CZ" altLang="cs-CZ" sz="36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altLang="cs-CZ" sz="2000" b="1" dirty="0" smtClean="0"/>
          </a:p>
          <a:p>
            <a:pPr marL="0" indent="0">
              <a:buNone/>
            </a:pPr>
            <a:endParaRPr lang="cs-CZ" altLang="cs-CZ" sz="2000" b="1" dirty="0"/>
          </a:p>
          <a:p>
            <a:pPr marL="0" indent="0">
              <a:buNone/>
            </a:pPr>
            <a:endParaRPr lang="cs-CZ" altLang="cs-CZ" sz="2000" b="1" dirty="0"/>
          </a:p>
        </p:txBody>
      </p:sp>
      <p:pic>
        <p:nvPicPr>
          <p:cNvPr id="3077" name="Obrázek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565" y="2636912"/>
            <a:ext cx="7034423" cy="3158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1394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Obdélník 4"/>
          <p:cNvSpPr>
            <a:spLocks noChangeArrowheads="1"/>
          </p:cNvSpPr>
          <p:nvPr/>
        </p:nvSpPr>
        <p:spPr bwMode="auto">
          <a:xfrm>
            <a:off x="774651" y="745629"/>
            <a:ext cx="7392665" cy="384650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cs-CZ" sz="3094" b="1" dirty="0">
              <a:solidFill>
                <a:schemeClr val="accent6"/>
              </a:solidFill>
              <a:latin typeface="+mj-lt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r>
              <a:rPr lang="cs-CZ" sz="1969" b="1" dirty="0">
                <a:solidFill>
                  <a:schemeClr val="accent6"/>
                </a:solidFill>
                <a:latin typeface="+mj-lt"/>
              </a:rPr>
              <a:t> </a:t>
            </a:r>
            <a:endParaRPr lang="cs-CZ" sz="1969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125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125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758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26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</p:txBody>
      </p:sp>
      <p:sp>
        <p:nvSpPr>
          <p:cNvPr id="17411" name="Text Box 5"/>
          <p:cNvSpPr txBox="1">
            <a:spLocks/>
          </p:cNvSpPr>
          <p:nvPr/>
        </p:nvSpPr>
        <p:spPr bwMode="auto">
          <a:xfrm>
            <a:off x="3009671" y="6102326"/>
            <a:ext cx="3534310" cy="54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539" tIns="44768" rIns="89539" bIns="44768">
            <a:spAutoFit/>
          </a:bodyPr>
          <a:lstStyle>
            <a:lvl1pPr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9pPr>
          </a:lstStyle>
          <a:p>
            <a:pPr algn="ctr" eaLnBrk="1" hangingPunct="1"/>
            <a:endParaRPr lang="cs-CZ" altLang="cs-CZ" sz="984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Státní úřad inspekce práce, Kolářská 451/13, 746 01 Opava</a:t>
            </a: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tel.: 950 179 101, fax: 553 626 672, www.suip.cz</a:t>
            </a:r>
          </a:p>
        </p:txBody>
      </p:sp>
      <p:sp>
        <p:nvSpPr>
          <p:cNvPr id="17412" name="Nadpis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cs-CZ" sz="3200" b="1" u="sng" dirty="0">
                <a:solidFill>
                  <a:schemeClr val="accent2"/>
                </a:solidFill>
              </a:rPr>
              <a:t>Zdroje údajů</a:t>
            </a:r>
            <a:endParaRPr lang="cs-CZ" altLang="cs-CZ" sz="3200" b="1" dirty="0"/>
          </a:p>
        </p:txBody>
      </p:sp>
      <p:sp>
        <p:nvSpPr>
          <p:cNvPr id="17413" name="Zástupný symbol pro obsah 4"/>
          <p:cNvSpPr>
            <a:spLocks noGrp="1"/>
          </p:cNvSpPr>
          <p:nvPr>
            <p:ph idx="1"/>
          </p:nvPr>
        </p:nvSpPr>
        <p:spPr bwMode="auto">
          <a:xfrm>
            <a:off x="454831" y="980728"/>
            <a:ext cx="8228707" cy="452548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cs-CZ" sz="2400" b="1" dirty="0"/>
              <a:t>Zpráva o úrazovosti obsahuje údaje:</a:t>
            </a:r>
          </a:p>
          <a:p>
            <a:pPr marL="216000">
              <a:buNone/>
            </a:pPr>
            <a:r>
              <a:rPr lang="cs-CZ" sz="1800" b="1" dirty="0"/>
              <a:t> </a:t>
            </a:r>
            <a:r>
              <a:rPr lang="cs-CZ" sz="2000" b="1" dirty="0"/>
              <a:t>- </a:t>
            </a:r>
            <a:r>
              <a:rPr lang="cs-CZ" sz="2400" dirty="0"/>
              <a:t>Českého statistického úřadu  - všechny pracovní úrazy (PÚ)                s pracovní neschopností,</a:t>
            </a:r>
          </a:p>
          <a:p>
            <a:pPr marL="216000">
              <a:buNone/>
            </a:pPr>
            <a:r>
              <a:rPr lang="cs-CZ" sz="2400" dirty="0"/>
              <a:t> - ze záznamů obdržených oblastními inspektoráty práce od zaměstnavatelů – pracovní úrazy s pracovní neschopností delší než 3 dny a při úmrtí zaměstnance,</a:t>
            </a:r>
          </a:p>
          <a:p>
            <a:pPr marL="216000">
              <a:buNone/>
            </a:pPr>
            <a:r>
              <a:rPr lang="cs-CZ" sz="2400" dirty="0"/>
              <a:t> - ze záznamů zaslaných zaměstnavateli obvodním báňským úřadům – pracovní úrazy s pracovní neschopností delší než 3 dny,</a:t>
            </a:r>
          </a:p>
          <a:p>
            <a:pPr marL="216000">
              <a:buNone/>
            </a:pPr>
            <a:r>
              <a:rPr lang="cs-CZ" sz="2400" dirty="0"/>
              <a:t> - z vlastních kontrol příčin a okolností pracovních úrazů provedených oblastními inspektoráty práce</a:t>
            </a:r>
            <a:r>
              <a:rPr lang="cs-CZ" sz="2400" dirty="0" smtClean="0"/>
              <a:t>.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3479990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Obdélník 4"/>
          <p:cNvSpPr>
            <a:spLocks noChangeArrowheads="1"/>
          </p:cNvSpPr>
          <p:nvPr/>
        </p:nvSpPr>
        <p:spPr bwMode="auto">
          <a:xfrm>
            <a:off x="774651" y="745629"/>
            <a:ext cx="7392665" cy="384650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cs-CZ" sz="3094" b="1" dirty="0">
              <a:solidFill>
                <a:schemeClr val="accent6"/>
              </a:solidFill>
              <a:latin typeface="+mj-lt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r>
              <a:rPr lang="cs-CZ" sz="1969" b="1" dirty="0">
                <a:solidFill>
                  <a:schemeClr val="accent6"/>
                </a:solidFill>
                <a:latin typeface="+mj-lt"/>
              </a:rPr>
              <a:t> </a:t>
            </a:r>
            <a:endParaRPr lang="cs-CZ" sz="1969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125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125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758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26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</p:txBody>
      </p:sp>
      <p:sp>
        <p:nvSpPr>
          <p:cNvPr id="17411" name="Text Box 5"/>
          <p:cNvSpPr txBox="1">
            <a:spLocks/>
          </p:cNvSpPr>
          <p:nvPr/>
        </p:nvSpPr>
        <p:spPr bwMode="auto">
          <a:xfrm>
            <a:off x="3009671" y="6102326"/>
            <a:ext cx="3534310" cy="54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539" tIns="44768" rIns="89539" bIns="44768">
            <a:spAutoFit/>
          </a:bodyPr>
          <a:lstStyle>
            <a:lvl1pPr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9pPr>
          </a:lstStyle>
          <a:p>
            <a:pPr algn="ctr" eaLnBrk="1" hangingPunct="1"/>
            <a:endParaRPr lang="cs-CZ" altLang="cs-CZ" sz="984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Státní úřad inspekce práce, Kolářská 451/13, 746 01 Opava</a:t>
            </a: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tel.: 950 179 101, fax: 553 626 672, www.suip.cz</a:t>
            </a:r>
          </a:p>
        </p:txBody>
      </p:sp>
      <p:sp>
        <p:nvSpPr>
          <p:cNvPr id="17412" name="Nadpis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cs-CZ" sz="3200" b="1" u="sng" dirty="0" smtClean="0">
                <a:solidFill>
                  <a:schemeClr val="accent2"/>
                </a:solidFill>
              </a:rPr>
              <a:t/>
            </a:r>
            <a:br>
              <a:rPr lang="cs-CZ" sz="3200" b="1" u="sng" dirty="0" smtClean="0">
                <a:solidFill>
                  <a:schemeClr val="accent2"/>
                </a:solidFill>
              </a:rPr>
            </a:br>
            <a:r>
              <a:rPr lang="cs-CZ" sz="3200" b="1" u="sng" dirty="0" smtClean="0">
                <a:solidFill>
                  <a:schemeClr val="accent2"/>
                </a:solidFill>
              </a:rPr>
              <a:t>Pracovní úrazovost mladistvých</a:t>
            </a:r>
            <a:endParaRPr lang="cs-CZ" altLang="cs-CZ" sz="3200" b="1" dirty="0"/>
          </a:p>
        </p:txBody>
      </p:sp>
      <p:sp>
        <p:nvSpPr>
          <p:cNvPr id="17413" name="Zástupný symbol pro obsah 4"/>
          <p:cNvSpPr>
            <a:spLocks noGrp="1"/>
          </p:cNvSpPr>
          <p:nvPr>
            <p:ph idx="1"/>
          </p:nvPr>
        </p:nvSpPr>
        <p:spPr bwMode="auto">
          <a:xfrm>
            <a:off x="323529" y="1529355"/>
            <a:ext cx="7843788" cy="45843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anchor="t" anchorCtr="0" compatLnSpc="1">
            <a:prstTxWarp prst="textNoShape">
              <a:avLst/>
            </a:prstTxWarp>
          </a:bodyPr>
          <a:lstStyle/>
          <a:p>
            <a:pPr marL="0" lvl="0" indent="0">
              <a:spcBef>
                <a:spcPct val="0"/>
              </a:spcBef>
              <a:buSzTx/>
              <a:buNone/>
            </a:pPr>
            <a:endParaRPr lang="cs-CZ" altLang="cs-CZ" sz="2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ct val="0"/>
              </a:spcBef>
              <a:buSzTx/>
              <a:buNone/>
            </a:pPr>
            <a:endParaRPr lang="cs-CZ" altLang="cs-CZ" sz="2000" b="1" dirty="0" smtClean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SzTx/>
              <a:buNone/>
            </a:pPr>
            <a:r>
              <a:rPr lang="cs-CZ" altLang="cs-CZ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Počet pracovních úrazů mladistvých s pracovní neschopností nad 3 dny v roce 2015 poklesl. Na svém minimu byla pracovní úrazovost mladistvých v roce 2010 se </a:t>
            </a:r>
            <a:r>
              <a:rPr lang="cs-CZ" altLang="cs-CZ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44</a:t>
            </a:r>
            <a:r>
              <a:rPr lang="cs-CZ" altLang="cs-CZ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pracovních úrazů. </a:t>
            </a:r>
            <a:endParaRPr lang="cs-CZ" altLang="cs-CZ" sz="800" dirty="0">
              <a:latin typeface="Arial" panose="020B0604020202020204" pitchFamily="34" charset="0"/>
            </a:endParaRPr>
          </a:p>
          <a:p>
            <a:pPr marL="0" lvl="0" indent="0">
              <a:spcBef>
                <a:spcPct val="0"/>
              </a:spcBef>
              <a:buSzTx/>
              <a:buNone/>
            </a:pPr>
            <a:endParaRPr lang="cs-CZ" altLang="cs-CZ" sz="2000" b="1" dirty="0"/>
          </a:p>
        </p:txBody>
      </p:sp>
      <p:pic>
        <p:nvPicPr>
          <p:cNvPr id="4099" name="Obrázek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72252"/>
            <a:ext cx="7776864" cy="2930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-1055517" y="2081808"/>
            <a:ext cx="10199517" cy="426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4303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Obdélník 4"/>
          <p:cNvSpPr>
            <a:spLocks noChangeArrowheads="1"/>
          </p:cNvSpPr>
          <p:nvPr/>
        </p:nvSpPr>
        <p:spPr bwMode="auto">
          <a:xfrm>
            <a:off x="774651" y="745629"/>
            <a:ext cx="7392665" cy="384650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cs-CZ" sz="3094" b="1" dirty="0">
              <a:solidFill>
                <a:schemeClr val="accent6"/>
              </a:solidFill>
              <a:latin typeface="+mj-lt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r>
              <a:rPr lang="cs-CZ" sz="1969" b="1" dirty="0">
                <a:solidFill>
                  <a:schemeClr val="accent6"/>
                </a:solidFill>
                <a:latin typeface="+mj-lt"/>
              </a:rPr>
              <a:t> </a:t>
            </a:r>
            <a:endParaRPr lang="cs-CZ" sz="1969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125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125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758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26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</p:txBody>
      </p:sp>
      <p:sp>
        <p:nvSpPr>
          <p:cNvPr id="17411" name="Text Box 5"/>
          <p:cNvSpPr txBox="1">
            <a:spLocks/>
          </p:cNvSpPr>
          <p:nvPr/>
        </p:nvSpPr>
        <p:spPr bwMode="auto">
          <a:xfrm>
            <a:off x="3009671" y="6102326"/>
            <a:ext cx="3534310" cy="54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539" tIns="44768" rIns="89539" bIns="44768">
            <a:spAutoFit/>
          </a:bodyPr>
          <a:lstStyle>
            <a:lvl1pPr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9pPr>
          </a:lstStyle>
          <a:p>
            <a:pPr algn="ctr" eaLnBrk="1" hangingPunct="1"/>
            <a:endParaRPr lang="cs-CZ" altLang="cs-CZ" sz="984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Státní úřad inspekce práce, Kolářská 451/13, 746 01 Opava</a:t>
            </a: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tel.: 950 179 101, fax: 553 626 672, www.suip.cz</a:t>
            </a:r>
          </a:p>
        </p:txBody>
      </p:sp>
      <p:sp>
        <p:nvSpPr>
          <p:cNvPr id="17412" name="Nadpis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cs-CZ" sz="3200" b="1" u="sng" dirty="0" smtClean="0">
                <a:solidFill>
                  <a:schemeClr val="accent2"/>
                </a:solidFill>
              </a:rPr>
              <a:t/>
            </a:r>
            <a:br>
              <a:rPr lang="cs-CZ" sz="3200" b="1" u="sng" dirty="0" smtClean="0">
                <a:solidFill>
                  <a:schemeClr val="accent2"/>
                </a:solidFill>
              </a:rPr>
            </a:br>
            <a:r>
              <a:rPr lang="cs-CZ" sz="3200" b="1" u="sng" dirty="0" smtClean="0">
                <a:solidFill>
                  <a:schemeClr val="accent2"/>
                </a:solidFill>
              </a:rPr>
              <a:t>Nejčastější pracovní úrazy</a:t>
            </a:r>
            <a:endParaRPr lang="cs-CZ" altLang="cs-CZ" sz="3200" b="1" dirty="0"/>
          </a:p>
        </p:txBody>
      </p:sp>
      <p:sp>
        <p:nvSpPr>
          <p:cNvPr id="17413" name="Zástupný symbol pro obsah 4"/>
          <p:cNvSpPr>
            <a:spLocks noGrp="1"/>
          </p:cNvSpPr>
          <p:nvPr>
            <p:ph idx="1"/>
          </p:nvPr>
        </p:nvSpPr>
        <p:spPr bwMode="auto">
          <a:xfrm>
            <a:off x="454468" y="1617813"/>
            <a:ext cx="8228707" cy="452548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2000" dirty="0"/>
              <a:t>P</a:t>
            </a:r>
            <a:r>
              <a:rPr lang="cs-CZ" sz="2000" dirty="0" smtClean="0"/>
              <a:t>odle </a:t>
            </a:r>
            <a:r>
              <a:rPr lang="cs-CZ" sz="2000" dirty="0"/>
              <a:t>odpracovaných </a:t>
            </a:r>
            <a:r>
              <a:rPr lang="cs-CZ" sz="2000" dirty="0" smtClean="0"/>
              <a:t>let: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800" dirty="0"/>
          </a:p>
          <a:p>
            <a:pPr marL="0" indent="0">
              <a:buNone/>
            </a:pPr>
            <a:r>
              <a:rPr lang="cs-CZ" sz="2000" dirty="0" smtClean="0"/>
              <a:t>Podle doby </a:t>
            </a:r>
            <a:r>
              <a:rPr lang="cs-CZ" sz="2000" dirty="0"/>
              <a:t>odpracované </a:t>
            </a:r>
            <a:r>
              <a:rPr lang="cs-CZ" sz="2000" dirty="0" smtClean="0"/>
              <a:t>před úrazem: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altLang="cs-CZ" sz="2000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818095"/>
              </p:ext>
            </p:extLst>
          </p:nvPr>
        </p:nvGraphicFramePr>
        <p:xfrm>
          <a:off x="774650" y="1988839"/>
          <a:ext cx="6965701" cy="16226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68044"/>
                <a:gridCol w="3497657"/>
              </a:tblGrid>
              <a:tr h="432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accent4"/>
                          </a:solidFill>
                          <a:effectLst/>
                        </a:rPr>
                        <a:t>Délka zaměstnání </a:t>
                      </a:r>
                      <a:r>
                        <a:rPr lang="cs-CZ" sz="2000" dirty="0">
                          <a:solidFill>
                            <a:schemeClr val="accent4"/>
                          </a:solidFill>
                          <a:effectLst/>
                        </a:rPr>
                        <a:t>(roky)</a:t>
                      </a:r>
                      <a:endParaRPr lang="cs-CZ" sz="20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accent4"/>
                          </a:solidFill>
                          <a:effectLst/>
                        </a:rPr>
                        <a:t>Počet úrazů</a:t>
                      </a:r>
                      <a:endParaRPr lang="cs-CZ" sz="20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accent4"/>
                          </a:solidFill>
                          <a:effectLst/>
                        </a:rPr>
                        <a:t>0</a:t>
                      </a:r>
                      <a:endParaRPr lang="cs-CZ" sz="20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accent4"/>
                          </a:solidFill>
                          <a:effectLst/>
                        </a:rPr>
                        <a:t>12875</a:t>
                      </a:r>
                      <a:endParaRPr lang="cs-CZ" sz="20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85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accent4"/>
                          </a:solidFill>
                          <a:effectLst/>
                        </a:rPr>
                        <a:t>1</a:t>
                      </a:r>
                      <a:endParaRPr lang="cs-CZ" sz="20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accent4"/>
                          </a:solidFill>
                          <a:effectLst/>
                        </a:rPr>
                        <a:t>4769</a:t>
                      </a:r>
                      <a:endParaRPr lang="cs-CZ" sz="20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accent4"/>
                          </a:solidFill>
                          <a:effectLst/>
                        </a:rPr>
                        <a:t>2</a:t>
                      </a:r>
                      <a:endParaRPr lang="cs-CZ" sz="20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accent4"/>
                          </a:solidFill>
                          <a:effectLst/>
                        </a:rPr>
                        <a:t>2939</a:t>
                      </a:r>
                      <a:endParaRPr lang="cs-CZ" sz="20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889356"/>
              </p:ext>
            </p:extLst>
          </p:nvPr>
        </p:nvGraphicFramePr>
        <p:xfrm>
          <a:off x="683568" y="4387870"/>
          <a:ext cx="7056783" cy="1463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0"/>
                <a:gridCol w="3456383"/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accent4"/>
                          </a:solidFill>
                          <a:effectLst/>
                        </a:rPr>
                        <a:t>Odpracovaná doba</a:t>
                      </a:r>
                      <a:endParaRPr lang="cs-CZ" sz="20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accent4"/>
                          </a:solidFill>
                          <a:effectLst/>
                        </a:rPr>
                        <a:t>Počet úrazů</a:t>
                      </a:r>
                      <a:endParaRPr lang="cs-CZ" sz="20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accent4"/>
                          </a:solidFill>
                          <a:effectLst/>
                        </a:rPr>
                        <a:t>0:00 - 0:59</a:t>
                      </a:r>
                      <a:endParaRPr lang="cs-CZ" sz="20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accent4"/>
                          </a:solidFill>
                          <a:effectLst/>
                        </a:rPr>
                        <a:t>8802</a:t>
                      </a:r>
                      <a:endParaRPr lang="cs-CZ" sz="20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accent4"/>
                          </a:solidFill>
                          <a:effectLst/>
                        </a:rPr>
                        <a:t>3:00 - 3:59</a:t>
                      </a:r>
                      <a:endParaRPr lang="cs-CZ" sz="20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accent4"/>
                          </a:solidFill>
                          <a:effectLst/>
                        </a:rPr>
                        <a:t>4931</a:t>
                      </a:r>
                      <a:endParaRPr lang="cs-CZ" sz="20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accent4"/>
                          </a:solidFill>
                          <a:effectLst/>
                        </a:rPr>
                        <a:t>2:00 - 2:59</a:t>
                      </a:r>
                      <a:endParaRPr lang="cs-CZ" sz="20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accent4"/>
                          </a:solidFill>
                          <a:effectLst/>
                        </a:rPr>
                        <a:t>4689</a:t>
                      </a:r>
                      <a:endParaRPr lang="cs-CZ" sz="20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75317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Obdélník 4"/>
          <p:cNvSpPr>
            <a:spLocks noChangeArrowheads="1"/>
          </p:cNvSpPr>
          <p:nvPr/>
        </p:nvSpPr>
        <p:spPr bwMode="auto">
          <a:xfrm>
            <a:off x="774651" y="745629"/>
            <a:ext cx="7392665" cy="384650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cs-CZ" sz="3094" b="1" dirty="0">
              <a:solidFill>
                <a:schemeClr val="accent6"/>
              </a:solidFill>
              <a:latin typeface="+mj-lt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r>
              <a:rPr lang="cs-CZ" sz="1969" b="1" dirty="0">
                <a:solidFill>
                  <a:schemeClr val="accent6"/>
                </a:solidFill>
                <a:latin typeface="+mj-lt"/>
              </a:rPr>
              <a:t> </a:t>
            </a:r>
            <a:endParaRPr lang="cs-CZ" sz="1969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125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125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758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26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</p:txBody>
      </p:sp>
      <p:sp>
        <p:nvSpPr>
          <p:cNvPr id="17411" name="Text Box 5"/>
          <p:cNvSpPr txBox="1">
            <a:spLocks/>
          </p:cNvSpPr>
          <p:nvPr/>
        </p:nvSpPr>
        <p:spPr bwMode="auto">
          <a:xfrm>
            <a:off x="3009671" y="6102326"/>
            <a:ext cx="3534310" cy="54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539" tIns="44768" rIns="89539" bIns="44768">
            <a:spAutoFit/>
          </a:bodyPr>
          <a:lstStyle>
            <a:lvl1pPr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9pPr>
          </a:lstStyle>
          <a:p>
            <a:pPr algn="ctr" eaLnBrk="1" hangingPunct="1"/>
            <a:endParaRPr lang="cs-CZ" altLang="cs-CZ" sz="984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Státní úřad inspekce práce, Kolářská 451/13, 746 01 Opava</a:t>
            </a: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tel.: 950 179 101, fax: 553 626 672, www.suip.cz</a:t>
            </a:r>
          </a:p>
        </p:txBody>
      </p:sp>
      <p:sp>
        <p:nvSpPr>
          <p:cNvPr id="17412" name="Nadpis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cs-CZ" sz="3200" b="1" u="sng" dirty="0" smtClean="0">
                <a:solidFill>
                  <a:schemeClr val="accent2"/>
                </a:solidFill>
              </a:rPr>
              <a:t/>
            </a:r>
            <a:br>
              <a:rPr lang="cs-CZ" sz="3200" b="1" u="sng" dirty="0" smtClean="0">
                <a:solidFill>
                  <a:schemeClr val="accent2"/>
                </a:solidFill>
              </a:rPr>
            </a:br>
            <a:r>
              <a:rPr lang="cs-CZ" sz="3200" b="1" u="sng" dirty="0" smtClean="0">
                <a:solidFill>
                  <a:schemeClr val="accent2"/>
                </a:solidFill>
              </a:rPr>
              <a:t>Nejčastější pracovní úrazy</a:t>
            </a:r>
            <a:endParaRPr lang="cs-CZ" altLang="cs-CZ" sz="3200" b="1" dirty="0"/>
          </a:p>
        </p:txBody>
      </p:sp>
      <p:sp>
        <p:nvSpPr>
          <p:cNvPr id="17413" name="Zástupný symbol pro obsah 4"/>
          <p:cNvSpPr>
            <a:spLocks noGrp="1"/>
          </p:cNvSpPr>
          <p:nvPr>
            <p:ph idx="1"/>
          </p:nvPr>
        </p:nvSpPr>
        <p:spPr bwMode="auto">
          <a:xfrm>
            <a:off x="454468" y="1617813"/>
            <a:ext cx="8228707" cy="452548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2000" dirty="0"/>
              <a:t>Podle věku </a:t>
            </a:r>
            <a:r>
              <a:rPr lang="cs-CZ" sz="2000" dirty="0" smtClean="0"/>
              <a:t>zraněného:</a:t>
            </a:r>
            <a:endParaRPr lang="cs-CZ" sz="2000" dirty="0"/>
          </a:p>
          <a:p>
            <a:pPr marL="0" indent="0">
              <a:buNone/>
            </a:pPr>
            <a:endParaRPr lang="cs-CZ" altLang="cs-CZ" sz="2000" b="1" dirty="0" smtClean="0"/>
          </a:p>
          <a:p>
            <a:pPr marL="0" indent="0">
              <a:buNone/>
            </a:pPr>
            <a:endParaRPr lang="cs-CZ" altLang="cs-CZ" sz="2000" b="1" dirty="0"/>
          </a:p>
          <a:p>
            <a:pPr marL="0" indent="0">
              <a:buNone/>
            </a:pPr>
            <a:endParaRPr lang="cs-CZ" altLang="cs-CZ" sz="20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387433"/>
              </p:ext>
            </p:extLst>
          </p:nvPr>
        </p:nvGraphicFramePr>
        <p:xfrm>
          <a:off x="1907704" y="1988844"/>
          <a:ext cx="3794596" cy="40324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7298"/>
                <a:gridCol w="1897298"/>
              </a:tblGrid>
              <a:tr h="366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Věk zraněného 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Počet úrazů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6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21-25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5742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6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36-40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5525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6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41-45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5337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6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26-30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4737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6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46-50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4532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6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51-55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4502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6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31-35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4318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6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56-60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4210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6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61-65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1464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6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16-20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1352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66447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Obdélník 4"/>
          <p:cNvSpPr>
            <a:spLocks noChangeArrowheads="1"/>
          </p:cNvSpPr>
          <p:nvPr/>
        </p:nvSpPr>
        <p:spPr bwMode="auto">
          <a:xfrm>
            <a:off x="774651" y="745629"/>
            <a:ext cx="7392665" cy="384650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cs-CZ" sz="3094" b="1" dirty="0">
              <a:solidFill>
                <a:schemeClr val="accent6"/>
              </a:solidFill>
              <a:latin typeface="+mj-lt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r>
              <a:rPr lang="cs-CZ" sz="1969" b="1" dirty="0">
                <a:solidFill>
                  <a:schemeClr val="accent6"/>
                </a:solidFill>
                <a:latin typeface="+mj-lt"/>
              </a:rPr>
              <a:t> </a:t>
            </a:r>
            <a:endParaRPr lang="cs-CZ" sz="1969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125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125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758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26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</p:txBody>
      </p:sp>
      <p:sp>
        <p:nvSpPr>
          <p:cNvPr id="17411" name="Text Box 5"/>
          <p:cNvSpPr txBox="1">
            <a:spLocks/>
          </p:cNvSpPr>
          <p:nvPr/>
        </p:nvSpPr>
        <p:spPr bwMode="auto">
          <a:xfrm>
            <a:off x="3009671" y="6102326"/>
            <a:ext cx="3534310" cy="54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539" tIns="44768" rIns="89539" bIns="44768">
            <a:spAutoFit/>
          </a:bodyPr>
          <a:lstStyle>
            <a:lvl1pPr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9pPr>
          </a:lstStyle>
          <a:p>
            <a:pPr algn="ctr" eaLnBrk="1" hangingPunct="1"/>
            <a:endParaRPr lang="cs-CZ" altLang="cs-CZ" sz="984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Státní úřad inspekce práce, Kolářská 451/13, 746 01 Opava</a:t>
            </a: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tel.: 950 179 101, fax: 553 626 672, www.suip.cz</a:t>
            </a:r>
          </a:p>
        </p:txBody>
      </p:sp>
      <p:sp>
        <p:nvSpPr>
          <p:cNvPr id="17412" name="Nadpis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cs-CZ" sz="3200" b="1" u="sng" dirty="0" smtClean="0">
                <a:solidFill>
                  <a:schemeClr val="accent2"/>
                </a:solidFill>
              </a:rPr>
              <a:t>Nejčastější pracovní úrazy</a:t>
            </a:r>
            <a:endParaRPr lang="cs-CZ" altLang="cs-CZ" sz="3200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647" y="908720"/>
            <a:ext cx="8228707" cy="5217510"/>
          </a:xfrm>
        </p:spPr>
        <p:txBody>
          <a:bodyPr/>
          <a:lstStyle/>
          <a:p>
            <a:pPr marL="228600" indent="0">
              <a:buNone/>
            </a:pPr>
            <a:r>
              <a:rPr lang="cs-CZ" sz="2000" dirty="0"/>
              <a:t>Podle času úrazu v rámci dne podle celých hodin:</a:t>
            </a:r>
          </a:p>
          <a:p>
            <a:pPr marL="228600" indent="0">
              <a:buNone/>
            </a:pPr>
            <a:endParaRPr lang="cs-CZ" sz="800" dirty="0"/>
          </a:p>
          <a:p>
            <a:pPr marL="228600" indent="0">
              <a:buNone/>
            </a:pPr>
            <a:endParaRPr lang="cs-CZ" sz="800" dirty="0" smtClean="0"/>
          </a:p>
          <a:p>
            <a:pPr marL="228600" indent="0">
              <a:buNone/>
            </a:pPr>
            <a:endParaRPr lang="cs-CZ" sz="2000" dirty="0" smtClean="0"/>
          </a:p>
          <a:p>
            <a:pPr marL="228600" indent="0">
              <a:buNone/>
            </a:pPr>
            <a:r>
              <a:rPr lang="cs-CZ" sz="2000" dirty="0" smtClean="0"/>
              <a:t>Podle </a:t>
            </a:r>
            <a:r>
              <a:rPr lang="cs-CZ" sz="2000" dirty="0"/>
              <a:t>dnů v týdnu</a:t>
            </a:r>
            <a:r>
              <a:rPr lang="cs-CZ" sz="2000" dirty="0" smtClean="0"/>
              <a:t>:</a:t>
            </a:r>
          </a:p>
          <a:p>
            <a:pPr marL="228600" indent="0">
              <a:buNone/>
            </a:pPr>
            <a:endParaRPr lang="cs-CZ" sz="2000" dirty="0"/>
          </a:p>
          <a:p>
            <a:pPr marL="228600" indent="0">
              <a:buNone/>
            </a:pPr>
            <a:endParaRPr lang="cs-CZ" sz="1000" dirty="0" smtClean="0"/>
          </a:p>
          <a:p>
            <a:pPr marL="228600" indent="0">
              <a:buNone/>
            </a:pPr>
            <a:endParaRPr lang="cs-CZ" sz="800" dirty="0" smtClean="0"/>
          </a:p>
          <a:p>
            <a:pPr marL="228600" indent="0">
              <a:buNone/>
            </a:pPr>
            <a:r>
              <a:rPr lang="cs-CZ" sz="2000" dirty="0"/>
              <a:t>Podle měsíce</a:t>
            </a:r>
            <a:r>
              <a:rPr lang="cs-CZ" sz="2000" dirty="0" smtClean="0"/>
              <a:t>:</a:t>
            </a:r>
          </a:p>
          <a:p>
            <a:pPr marL="228600" indent="0">
              <a:buNone/>
            </a:pPr>
            <a:endParaRPr lang="cs-CZ" sz="2000" dirty="0" smtClean="0"/>
          </a:p>
          <a:p>
            <a:pPr marL="228600" indent="0">
              <a:buNone/>
            </a:pPr>
            <a:endParaRPr lang="cs-CZ" sz="2000" dirty="0"/>
          </a:p>
          <a:p>
            <a:pPr marL="228600" indent="0">
              <a:buNone/>
            </a:pPr>
            <a:endParaRPr lang="cs-CZ" sz="20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228508"/>
              </p:ext>
            </p:extLst>
          </p:nvPr>
        </p:nvGraphicFramePr>
        <p:xfrm>
          <a:off x="1115616" y="1268761"/>
          <a:ext cx="5120084" cy="13847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0042"/>
                <a:gridCol w="2560042"/>
              </a:tblGrid>
              <a:tr h="4992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Čas úrazu v rámci dne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Počet úrazů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17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10:00 - 10:59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4507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17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9:00 - 9:59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4260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17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8:00 - 8:59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3531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366041"/>
              </p:ext>
            </p:extLst>
          </p:nvPr>
        </p:nvGraphicFramePr>
        <p:xfrm>
          <a:off x="1115616" y="2996952"/>
          <a:ext cx="5145484" cy="1440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0280"/>
                <a:gridCol w="2625204"/>
              </a:tblGrid>
              <a:tr h="462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Den v týdnu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Počet úrazů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5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Pondělí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8570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5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Úterý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8110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5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Středa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7717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894389"/>
              </p:ext>
            </p:extLst>
          </p:nvPr>
        </p:nvGraphicFramePr>
        <p:xfrm>
          <a:off x="1115616" y="4780598"/>
          <a:ext cx="5120084" cy="13906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3131"/>
                <a:gridCol w="2636953"/>
              </a:tblGrid>
              <a:tr h="390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Měsíc úrazu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Počet úrazů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33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Leden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3736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33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Únor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3446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33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Březen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3763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20191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Obdélník 4"/>
          <p:cNvSpPr>
            <a:spLocks noChangeArrowheads="1"/>
          </p:cNvSpPr>
          <p:nvPr/>
        </p:nvSpPr>
        <p:spPr bwMode="auto">
          <a:xfrm>
            <a:off x="774651" y="745629"/>
            <a:ext cx="7392665" cy="384650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cs-CZ" sz="3094" b="1" dirty="0">
              <a:solidFill>
                <a:schemeClr val="accent6"/>
              </a:solidFill>
              <a:latin typeface="+mj-lt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r>
              <a:rPr lang="cs-CZ" sz="1969" b="1" dirty="0">
                <a:solidFill>
                  <a:schemeClr val="accent6"/>
                </a:solidFill>
                <a:latin typeface="+mj-lt"/>
              </a:rPr>
              <a:t> </a:t>
            </a:r>
            <a:endParaRPr lang="cs-CZ" sz="1969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125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125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758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26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</p:txBody>
      </p:sp>
      <p:sp>
        <p:nvSpPr>
          <p:cNvPr id="17411" name="Text Box 5"/>
          <p:cNvSpPr txBox="1">
            <a:spLocks/>
          </p:cNvSpPr>
          <p:nvPr/>
        </p:nvSpPr>
        <p:spPr bwMode="auto">
          <a:xfrm>
            <a:off x="3009671" y="6102326"/>
            <a:ext cx="3534310" cy="54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539" tIns="44768" rIns="89539" bIns="44768">
            <a:spAutoFit/>
          </a:bodyPr>
          <a:lstStyle>
            <a:lvl1pPr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9pPr>
          </a:lstStyle>
          <a:p>
            <a:pPr algn="ctr" eaLnBrk="1" hangingPunct="1"/>
            <a:endParaRPr lang="cs-CZ" altLang="cs-CZ" sz="984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Státní úřad inspekce práce, Kolářská 451/13, 746 01 Opava</a:t>
            </a: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tel.: 950 179 101, fax: 553 626 672, www.suip.cz</a:t>
            </a:r>
          </a:p>
        </p:txBody>
      </p:sp>
      <p:sp>
        <p:nvSpPr>
          <p:cNvPr id="17412" name="Nadpis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cs-CZ" sz="3200" b="1" u="sng" dirty="0" smtClean="0">
                <a:solidFill>
                  <a:schemeClr val="accent2"/>
                </a:solidFill>
              </a:rPr>
              <a:t>Údaje za SÚIP</a:t>
            </a:r>
            <a:endParaRPr lang="cs-CZ" altLang="cs-CZ" sz="3200" b="1" dirty="0"/>
          </a:p>
        </p:txBody>
      </p:sp>
      <p:sp>
        <p:nvSpPr>
          <p:cNvPr id="17413" name="Zástupný symbol pro obsah 4"/>
          <p:cNvSpPr>
            <a:spLocks noGrp="1"/>
          </p:cNvSpPr>
          <p:nvPr>
            <p:ph idx="1"/>
          </p:nvPr>
        </p:nvSpPr>
        <p:spPr bwMode="auto">
          <a:xfrm>
            <a:off x="454468" y="1617813"/>
            <a:ext cx="8228707" cy="452548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2000" dirty="0"/>
              <a:t>Počet aktivně působících osob v národním hospodářství</a:t>
            </a:r>
            <a:r>
              <a:rPr lang="cs-CZ" sz="2000" dirty="0" smtClean="0"/>
              <a:t>: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altLang="cs-CZ" sz="2000" b="1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385495"/>
              </p:ext>
            </p:extLst>
          </p:nvPr>
        </p:nvGraphicFramePr>
        <p:xfrm>
          <a:off x="683568" y="2060846"/>
          <a:ext cx="7800753" cy="38151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176"/>
                <a:gridCol w="3678090"/>
                <a:gridCol w="2538487"/>
              </a:tblGrid>
              <a:tr h="57606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2"/>
                          </a:solidFill>
                          <a:effectLst/>
                        </a:rPr>
                        <a:t>Rok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cs-CZ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2"/>
                          </a:solidFill>
                          <a:effectLst/>
                        </a:rPr>
                        <a:t>Zaměstnaní v národním hospodářství (v tis.)</a:t>
                      </a:r>
                      <a:endParaRPr lang="cs-CZ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737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2"/>
                          </a:solidFill>
                          <a:effectLst/>
                        </a:rPr>
                        <a:t>Celkem</a:t>
                      </a:r>
                      <a:endParaRPr lang="cs-CZ" sz="20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2"/>
                          </a:solidFill>
                          <a:effectLst/>
                        </a:rPr>
                        <a:t>Věk 55 - 64 let</a:t>
                      </a:r>
                      <a:endParaRPr lang="cs-CZ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158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2"/>
                          </a:solidFill>
                          <a:effectLst/>
                        </a:rPr>
                        <a:t>2009</a:t>
                      </a:r>
                      <a:endParaRPr lang="cs-CZ" sz="20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2"/>
                          </a:solidFill>
                          <a:effectLst/>
                        </a:rPr>
                        <a:t>4 934,3</a:t>
                      </a:r>
                      <a:endParaRPr lang="cs-CZ" sz="20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2"/>
                          </a:solidFill>
                          <a:effectLst/>
                        </a:rPr>
                        <a:t>692,2</a:t>
                      </a:r>
                      <a:endParaRPr lang="cs-CZ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158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2"/>
                          </a:solidFill>
                          <a:effectLst/>
                        </a:rPr>
                        <a:t>2010</a:t>
                      </a:r>
                      <a:endParaRPr lang="cs-CZ" sz="20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2"/>
                          </a:solidFill>
                          <a:effectLst/>
                        </a:rPr>
                        <a:t>4 885,2</a:t>
                      </a:r>
                      <a:endParaRPr lang="cs-CZ" sz="20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2"/>
                          </a:solidFill>
                          <a:effectLst/>
                        </a:rPr>
                        <a:t>693,3</a:t>
                      </a:r>
                      <a:endParaRPr lang="cs-CZ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158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2"/>
                          </a:solidFill>
                          <a:effectLst/>
                        </a:rPr>
                        <a:t>2011</a:t>
                      </a:r>
                      <a:endParaRPr lang="cs-CZ" sz="20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2"/>
                          </a:solidFill>
                          <a:effectLst/>
                        </a:rPr>
                        <a:t>4 904,0</a:t>
                      </a:r>
                      <a:endParaRPr lang="cs-CZ" sz="20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2"/>
                          </a:solidFill>
                          <a:effectLst/>
                        </a:rPr>
                        <a:t>710,2</a:t>
                      </a:r>
                      <a:endParaRPr lang="cs-CZ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158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2"/>
                          </a:solidFill>
                          <a:effectLst/>
                        </a:rPr>
                        <a:t>2012</a:t>
                      </a:r>
                      <a:endParaRPr lang="cs-CZ" sz="20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2"/>
                          </a:solidFill>
                          <a:effectLst/>
                        </a:rPr>
                        <a:t>4 890,1</a:t>
                      </a:r>
                      <a:endParaRPr lang="cs-CZ" sz="20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2"/>
                          </a:solidFill>
                          <a:effectLst/>
                        </a:rPr>
                        <a:t>729,8</a:t>
                      </a:r>
                      <a:endParaRPr lang="cs-CZ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158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2"/>
                          </a:solidFill>
                          <a:effectLst/>
                        </a:rPr>
                        <a:t>2013</a:t>
                      </a:r>
                      <a:endParaRPr lang="cs-CZ" sz="20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2"/>
                          </a:solidFill>
                          <a:effectLst/>
                        </a:rPr>
                        <a:t>4 937,1</a:t>
                      </a:r>
                      <a:endParaRPr lang="cs-CZ" sz="20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2"/>
                          </a:solidFill>
                          <a:effectLst/>
                        </a:rPr>
                        <a:t>750,0</a:t>
                      </a:r>
                      <a:endParaRPr lang="cs-CZ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158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2"/>
                          </a:solidFill>
                          <a:effectLst/>
                        </a:rPr>
                        <a:t>2014</a:t>
                      </a:r>
                      <a:endParaRPr lang="cs-CZ" sz="20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2"/>
                          </a:solidFill>
                          <a:effectLst/>
                        </a:rPr>
                        <a:t>4 974,3</a:t>
                      </a:r>
                      <a:endParaRPr lang="cs-CZ" sz="20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2"/>
                          </a:solidFill>
                          <a:effectLst/>
                        </a:rPr>
                        <a:t>768,3</a:t>
                      </a:r>
                      <a:endParaRPr lang="cs-CZ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158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2"/>
                          </a:solidFill>
                          <a:effectLst/>
                        </a:rPr>
                        <a:t>2015</a:t>
                      </a:r>
                      <a:endParaRPr lang="cs-CZ" sz="20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chemeClr val="tx2"/>
                          </a:solidFill>
                          <a:effectLst/>
                        </a:rPr>
                        <a:t>5 015,7</a:t>
                      </a:r>
                      <a:endParaRPr lang="cs-CZ" sz="20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2"/>
                          </a:solidFill>
                          <a:effectLst/>
                        </a:rPr>
                        <a:t>770,7</a:t>
                      </a:r>
                      <a:endParaRPr lang="cs-CZ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682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Obdélník 4"/>
          <p:cNvSpPr>
            <a:spLocks noChangeArrowheads="1"/>
          </p:cNvSpPr>
          <p:nvPr/>
        </p:nvSpPr>
        <p:spPr bwMode="auto">
          <a:xfrm>
            <a:off x="774651" y="745629"/>
            <a:ext cx="7392665" cy="384650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cs-CZ" sz="3094" b="1" dirty="0">
              <a:solidFill>
                <a:schemeClr val="accent6"/>
              </a:solidFill>
              <a:latin typeface="+mj-lt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r>
              <a:rPr lang="cs-CZ" sz="1969" b="1" dirty="0">
                <a:solidFill>
                  <a:schemeClr val="accent6"/>
                </a:solidFill>
                <a:latin typeface="+mj-lt"/>
              </a:rPr>
              <a:t> </a:t>
            </a:r>
            <a:endParaRPr lang="cs-CZ" sz="1969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125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125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758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26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</p:txBody>
      </p:sp>
      <p:sp>
        <p:nvSpPr>
          <p:cNvPr id="17411" name="Text Box 5"/>
          <p:cNvSpPr txBox="1">
            <a:spLocks/>
          </p:cNvSpPr>
          <p:nvPr/>
        </p:nvSpPr>
        <p:spPr bwMode="auto">
          <a:xfrm>
            <a:off x="3009671" y="6102326"/>
            <a:ext cx="3534310" cy="54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539" tIns="44768" rIns="89539" bIns="44768">
            <a:spAutoFit/>
          </a:bodyPr>
          <a:lstStyle>
            <a:lvl1pPr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9pPr>
          </a:lstStyle>
          <a:p>
            <a:pPr algn="ctr" eaLnBrk="1" hangingPunct="1"/>
            <a:endParaRPr lang="cs-CZ" altLang="cs-CZ" sz="984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Státní úřad inspekce práce, Kolářská 451/13, 746 01 Opava</a:t>
            </a: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tel.: 950 179 101, fax: 553 626 672, www.suip.cz</a:t>
            </a:r>
          </a:p>
        </p:txBody>
      </p:sp>
      <p:sp>
        <p:nvSpPr>
          <p:cNvPr id="17412" name="Nadpis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cs-CZ" sz="3200" b="1" u="sng" dirty="0" smtClean="0">
                <a:solidFill>
                  <a:schemeClr val="accent2"/>
                </a:solidFill>
              </a:rPr>
              <a:t>Údaje za SÚIP</a:t>
            </a:r>
            <a:endParaRPr lang="cs-CZ" altLang="cs-CZ" sz="3200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4918" y="1484784"/>
            <a:ext cx="8228707" cy="4525482"/>
          </a:xfrm>
        </p:spPr>
        <p:txBody>
          <a:bodyPr/>
          <a:lstStyle/>
          <a:p>
            <a:pPr marL="228600" indent="0">
              <a:buNone/>
            </a:pPr>
            <a:r>
              <a:rPr lang="cs-CZ" sz="2000" dirty="0"/>
              <a:t>Počet pracovních úrazů dle věku:</a:t>
            </a:r>
          </a:p>
          <a:p>
            <a:pPr marL="228600" indent="0">
              <a:buNone/>
            </a:pPr>
            <a:endParaRPr lang="cs-CZ" sz="20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561737"/>
              </p:ext>
            </p:extLst>
          </p:nvPr>
        </p:nvGraphicFramePr>
        <p:xfrm>
          <a:off x="683568" y="1889021"/>
          <a:ext cx="7920879" cy="41212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2111"/>
                <a:gridCol w="896260"/>
                <a:gridCol w="1020941"/>
                <a:gridCol w="896260"/>
                <a:gridCol w="1020941"/>
                <a:gridCol w="1020941"/>
                <a:gridCol w="897165"/>
                <a:gridCol w="896260"/>
              </a:tblGrid>
              <a:tr h="5724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Věk/ Rok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2009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2010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2011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2012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2013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2014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2015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95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Do 20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2010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1985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2464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2092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1794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1408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1689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95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20 – 24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5204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5221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5116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5099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5129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5554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5679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95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25 – 29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4972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4856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4671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4447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4339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4645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4681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95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30 – 34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5915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5891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5591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4984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4634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4537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4242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95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35 - 39 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5124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5765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5717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5805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5800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5752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5428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95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40 – 44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4861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4844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4707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4540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4632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5259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5263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95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45 – 49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4477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4850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4579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4489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4500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4517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4464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95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50 – 54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5329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5235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4590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4368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4085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4289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4417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95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55 – 59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3989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4294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3955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3979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4113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4226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4153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95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60 – 64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828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925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849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835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1019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1413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1449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591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65 a více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222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247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196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216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230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2"/>
                          </a:solidFill>
                          <a:effectLst/>
                        </a:rPr>
                        <a:t>218</a:t>
                      </a:r>
                      <a:endParaRPr lang="cs-CZ" sz="18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2"/>
                          </a:solidFill>
                          <a:effectLst/>
                        </a:rPr>
                        <a:t>317</a:t>
                      </a:r>
                      <a:endParaRPr lang="cs-CZ" sz="1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50415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Obdélník 4"/>
          <p:cNvSpPr>
            <a:spLocks noChangeArrowheads="1"/>
          </p:cNvSpPr>
          <p:nvPr/>
        </p:nvSpPr>
        <p:spPr bwMode="auto">
          <a:xfrm>
            <a:off x="774651" y="745629"/>
            <a:ext cx="7392665" cy="384650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cs-CZ" sz="3094" b="1" dirty="0">
              <a:solidFill>
                <a:schemeClr val="accent6"/>
              </a:solidFill>
              <a:latin typeface="+mj-lt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r>
              <a:rPr lang="cs-CZ" sz="1969" b="1" dirty="0">
                <a:solidFill>
                  <a:schemeClr val="accent6"/>
                </a:solidFill>
                <a:latin typeface="+mj-lt"/>
              </a:rPr>
              <a:t> </a:t>
            </a:r>
            <a:endParaRPr lang="cs-CZ" sz="1969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125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125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758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26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</p:txBody>
      </p:sp>
      <p:sp>
        <p:nvSpPr>
          <p:cNvPr id="17411" name="Text Box 5"/>
          <p:cNvSpPr txBox="1">
            <a:spLocks/>
          </p:cNvSpPr>
          <p:nvPr/>
        </p:nvSpPr>
        <p:spPr bwMode="auto">
          <a:xfrm>
            <a:off x="3009671" y="6102326"/>
            <a:ext cx="3534310" cy="54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539" tIns="44768" rIns="89539" bIns="44768">
            <a:spAutoFit/>
          </a:bodyPr>
          <a:lstStyle>
            <a:lvl1pPr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9pPr>
          </a:lstStyle>
          <a:p>
            <a:pPr algn="ctr" eaLnBrk="1" hangingPunct="1"/>
            <a:endParaRPr lang="cs-CZ" altLang="cs-CZ" sz="984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Státní úřad inspekce práce, Kolářská 451/13, 746 01 Opava</a:t>
            </a: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tel.: 950 179 101, fax: 553 626 672, www.suip.cz</a:t>
            </a:r>
          </a:p>
        </p:txBody>
      </p:sp>
      <p:sp>
        <p:nvSpPr>
          <p:cNvPr id="17412" name="Nadpis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cs-CZ" sz="3200" b="1" u="sng" dirty="0" smtClean="0">
                <a:solidFill>
                  <a:schemeClr val="accent2"/>
                </a:solidFill>
              </a:rPr>
              <a:t>Údaje za SÚIP</a:t>
            </a:r>
            <a:endParaRPr lang="cs-CZ" altLang="cs-CZ" sz="3200" b="1" dirty="0"/>
          </a:p>
        </p:txBody>
      </p:sp>
      <p:sp>
        <p:nvSpPr>
          <p:cNvPr id="17413" name="Zástupný symbol pro obsah 4"/>
          <p:cNvSpPr>
            <a:spLocks noGrp="1"/>
          </p:cNvSpPr>
          <p:nvPr>
            <p:ph idx="1"/>
          </p:nvPr>
        </p:nvSpPr>
        <p:spPr bwMode="auto">
          <a:xfrm>
            <a:off x="0" y="1617813"/>
            <a:ext cx="8964488" cy="452548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2000" dirty="0"/>
              <a:t>Počet pracovních úrazů v letech 2009 – 2015 bez rozlišení věku </a:t>
            </a:r>
            <a:r>
              <a:rPr lang="cs-CZ" sz="2000" dirty="0" smtClean="0"/>
              <a:t>zraněného</a:t>
            </a:r>
            <a:r>
              <a:rPr lang="cs-CZ" sz="2000" dirty="0"/>
              <a:t>:</a:t>
            </a:r>
          </a:p>
          <a:p>
            <a:pPr marL="0" indent="0">
              <a:buNone/>
            </a:pPr>
            <a:endParaRPr lang="cs-CZ" altLang="cs-CZ" sz="2000" b="1" dirty="0" smtClean="0"/>
          </a:p>
          <a:p>
            <a:pPr marL="0" indent="0" algn="ctr">
              <a:buNone/>
            </a:pPr>
            <a:endParaRPr lang="cs-CZ" altLang="cs-CZ" sz="2000" b="1" dirty="0" smtClean="0"/>
          </a:p>
          <a:p>
            <a:pPr marL="0" indent="0" algn="ctr">
              <a:buNone/>
            </a:pPr>
            <a:endParaRPr lang="cs-CZ" altLang="cs-CZ" sz="2000" b="1" dirty="0"/>
          </a:p>
          <a:p>
            <a:pPr marL="0" indent="0" algn="ctr">
              <a:buNone/>
            </a:pPr>
            <a:endParaRPr lang="cs-CZ" altLang="cs-CZ" sz="2000" b="1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1" name="Graf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6198965"/>
              </p:ext>
            </p:extLst>
          </p:nvPr>
        </p:nvGraphicFramePr>
        <p:xfrm>
          <a:off x="457646" y="2132856"/>
          <a:ext cx="807479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14788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Obdélník 4"/>
          <p:cNvSpPr>
            <a:spLocks noChangeArrowheads="1"/>
          </p:cNvSpPr>
          <p:nvPr/>
        </p:nvSpPr>
        <p:spPr bwMode="auto">
          <a:xfrm>
            <a:off x="774651" y="745629"/>
            <a:ext cx="7392665" cy="384650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cs-CZ" sz="3094" b="1" dirty="0">
              <a:solidFill>
                <a:schemeClr val="accent6"/>
              </a:solidFill>
              <a:latin typeface="+mj-lt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r>
              <a:rPr lang="cs-CZ" sz="1969" b="1" dirty="0">
                <a:solidFill>
                  <a:schemeClr val="accent6"/>
                </a:solidFill>
                <a:latin typeface="+mj-lt"/>
              </a:rPr>
              <a:t> </a:t>
            </a:r>
            <a:endParaRPr lang="cs-CZ" sz="1969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125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125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758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26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</p:txBody>
      </p:sp>
      <p:sp>
        <p:nvSpPr>
          <p:cNvPr id="17411" name="Text Box 5"/>
          <p:cNvSpPr txBox="1">
            <a:spLocks/>
          </p:cNvSpPr>
          <p:nvPr/>
        </p:nvSpPr>
        <p:spPr bwMode="auto">
          <a:xfrm>
            <a:off x="3009671" y="6102326"/>
            <a:ext cx="3534310" cy="54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539" tIns="44768" rIns="89539" bIns="44768">
            <a:spAutoFit/>
          </a:bodyPr>
          <a:lstStyle>
            <a:lvl1pPr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9pPr>
          </a:lstStyle>
          <a:p>
            <a:pPr algn="ctr" eaLnBrk="1" hangingPunct="1"/>
            <a:endParaRPr lang="cs-CZ" altLang="cs-CZ" sz="984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Státní úřad inspekce práce, Kolářská 451/13, 746 01 Opava</a:t>
            </a: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tel.: 950 179 101, fax: 553 626 672, www.suip.cz</a:t>
            </a:r>
          </a:p>
        </p:txBody>
      </p:sp>
      <p:sp>
        <p:nvSpPr>
          <p:cNvPr id="17412" name="Nadpis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cs-CZ" sz="3200" b="1" u="sng" dirty="0" smtClean="0">
                <a:solidFill>
                  <a:schemeClr val="accent2"/>
                </a:solidFill>
              </a:rPr>
              <a:t>Údaje za SÚIP</a:t>
            </a:r>
            <a:endParaRPr lang="cs-CZ" altLang="cs-CZ" sz="3200" b="1" dirty="0"/>
          </a:p>
        </p:txBody>
      </p:sp>
      <p:sp>
        <p:nvSpPr>
          <p:cNvPr id="17413" name="Zástupný symbol pro obsah 4"/>
          <p:cNvSpPr>
            <a:spLocks noGrp="1"/>
          </p:cNvSpPr>
          <p:nvPr>
            <p:ph idx="1"/>
          </p:nvPr>
        </p:nvSpPr>
        <p:spPr bwMode="auto">
          <a:xfrm>
            <a:off x="251520" y="1340768"/>
            <a:ext cx="8777137" cy="48855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2000" dirty="0"/>
              <a:t>Počet pracovních úrazů v letech 2009 – 2</a:t>
            </a:r>
            <a:r>
              <a:rPr lang="cs-CZ" sz="2000" dirty="0" smtClean="0"/>
              <a:t>015 - </a:t>
            </a:r>
            <a:r>
              <a:rPr lang="cs-CZ" sz="2000" dirty="0"/>
              <a:t>věk postiženého </a:t>
            </a:r>
            <a:r>
              <a:rPr lang="en-US" sz="2000" dirty="0"/>
              <a:t>55 - 65 </a:t>
            </a:r>
            <a:r>
              <a:rPr lang="en-US" sz="2000" dirty="0" smtClean="0"/>
              <a:t>let</a:t>
            </a:r>
            <a:r>
              <a:rPr lang="cs-CZ" sz="2000" dirty="0" smtClean="0"/>
              <a:t>:</a:t>
            </a:r>
          </a:p>
          <a:p>
            <a:pPr marL="0" indent="0">
              <a:buNone/>
            </a:pPr>
            <a:endParaRPr lang="cs-CZ" altLang="cs-CZ" sz="2000" b="1" dirty="0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4879211"/>
              </p:ext>
            </p:extLst>
          </p:nvPr>
        </p:nvGraphicFramePr>
        <p:xfrm>
          <a:off x="323528" y="1889020"/>
          <a:ext cx="8362826" cy="3988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05594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Obdélník 4"/>
          <p:cNvSpPr>
            <a:spLocks noChangeArrowheads="1"/>
          </p:cNvSpPr>
          <p:nvPr/>
        </p:nvSpPr>
        <p:spPr bwMode="auto">
          <a:xfrm>
            <a:off x="755576" y="1484784"/>
            <a:ext cx="7392665" cy="384650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cs-CZ" sz="3094" b="1" dirty="0">
              <a:solidFill>
                <a:schemeClr val="accent6"/>
              </a:solidFill>
              <a:latin typeface="+mj-lt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r>
              <a:rPr lang="cs-CZ" sz="1969" b="1" dirty="0">
                <a:solidFill>
                  <a:schemeClr val="accent6"/>
                </a:solidFill>
                <a:latin typeface="+mj-lt"/>
              </a:rPr>
              <a:t> </a:t>
            </a:r>
            <a:endParaRPr lang="cs-CZ" sz="1969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125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125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758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26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</p:txBody>
      </p:sp>
      <p:sp>
        <p:nvSpPr>
          <p:cNvPr id="17411" name="Text Box 5"/>
          <p:cNvSpPr txBox="1">
            <a:spLocks/>
          </p:cNvSpPr>
          <p:nvPr/>
        </p:nvSpPr>
        <p:spPr bwMode="auto">
          <a:xfrm>
            <a:off x="3009671" y="6102326"/>
            <a:ext cx="3534310" cy="54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539" tIns="44768" rIns="89539" bIns="44768">
            <a:spAutoFit/>
          </a:bodyPr>
          <a:lstStyle>
            <a:lvl1pPr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9pPr>
          </a:lstStyle>
          <a:p>
            <a:pPr algn="ctr" eaLnBrk="1" hangingPunct="1"/>
            <a:endParaRPr lang="cs-CZ" altLang="cs-CZ" sz="984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Státní úřad inspekce práce, Kolářská 451/13, 746 01 Opava</a:t>
            </a: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tel.: 950 179 101, fax: 553 626 672, www.suip.cz</a:t>
            </a:r>
          </a:p>
        </p:txBody>
      </p:sp>
      <p:sp>
        <p:nvSpPr>
          <p:cNvPr id="17412" name="Nadpis 3"/>
          <p:cNvSpPr>
            <a:spLocks noGrp="1"/>
          </p:cNvSpPr>
          <p:nvPr>
            <p:ph type="title"/>
          </p:nvPr>
        </p:nvSpPr>
        <p:spPr bwMode="auto">
          <a:xfrm>
            <a:off x="457647" y="274413"/>
            <a:ext cx="8228707" cy="1138426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cs-CZ" sz="3200" b="1" dirty="0" smtClean="0">
                <a:solidFill>
                  <a:schemeClr val="accent2"/>
                </a:solidFill>
              </a:rPr>
              <a:t>                                               </a:t>
            </a:r>
            <a:r>
              <a:rPr lang="cs-CZ" sz="3200" b="1" u="sng" dirty="0" smtClean="0">
                <a:solidFill>
                  <a:schemeClr val="accent2"/>
                </a:solidFill>
              </a:rPr>
              <a:t>Údaje za SÚIP</a:t>
            </a:r>
            <a:br>
              <a:rPr lang="cs-CZ" sz="3200" b="1" u="sng" dirty="0" smtClean="0">
                <a:solidFill>
                  <a:schemeClr val="accent2"/>
                </a:solidFill>
              </a:rPr>
            </a:br>
            <a:r>
              <a:rPr lang="cs-CZ" sz="3200" b="1" u="sng" dirty="0">
                <a:solidFill>
                  <a:schemeClr val="accent2"/>
                </a:solidFill>
              </a:rPr>
              <a:t/>
            </a:r>
            <a:br>
              <a:rPr lang="cs-CZ" sz="3200" b="1" u="sng" dirty="0">
                <a:solidFill>
                  <a:schemeClr val="accent2"/>
                </a:solidFill>
              </a:rPr>
            </a:b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Podíl počtu pracovních úrazů na 100 zaměstnaných v národním hospodářství:</a:t>
            </a: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altLang="cs-CZ" sz="3200" b="1" dirty="0"/>
          </a:p>
        </p:txBody>
      </p:sp>
      <p:sp>
        <p:nvSpPr>
          <p:cNvPr id="2" name="Obdélník 1"/>
          <p:cNvSpPr/>
          <p:nvPr/>
        </p:nvSpPr>
        <p:spPr>
          <a:xfrm>
            <a:off x="1043608" y="2924944"/>
            <a:ext cx="5958408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9" name="Graf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7092705"/>
              </p:ext>
            </p:extLst>
          </p:nvPr>
        </p:nvGraphicFramePr>
        <p:xfrm>
          <a:off x="0" y="0"/>
          <a:ext cx="8892480" cy="5331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751071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Obdélník 4"/>
          <p:cNvSpPr>
            <a:spLocks noChangeArrowheads="1"/>
          </p:cNvSpPr>
          <p:nvPr/>
        </p:nvSpPr>
        <p:spPr bwMode="auto">
          <a:xfrm>
            <a:off x="774651" y="745629"/>
            <a:ext cx="7392665" cy="384650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cs-CZ" sz="3094" b="1" dirty="0">
              <a:solidFill>
                <a:schemeClr val="accent6"/>
              </a:solidFill>
              <a:latin typeface="+mj-lt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r>
              <a:rPr lang="cs-CZ" sz="1969" b="1" dirty="0">
                <a:solidFill>
                  <a:schemeClr val="accent6"/>
                </a:solidFill>
                <a:latin typeface="+mj-lt"/>
              </a:rPr>
              <a:t> </a:t>
            </a:r>
            <a:endParaRPr lang="cs-CZ" sz="1969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125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125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758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26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</p:txBody>
      </p:sp>
      <p:sp>
        <p:nvSpPr>
          <p:cNvPr id="17411" name="Text Box 5"/>
          <p:cNvSpPr txBox="1">
            <a:spLocks/>
          </p:cNvSpPr>
          <p:nvPr/>
        </p:nvSpPr>
        <p:spPr bwMode="auto">
          <a:xfrm>
            <a:off x="3009671" y="6102326"/>
            <a:ext cx="3534310" cy="54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539" tIns="44768" rIns="89539" bIns="44768">
            <a:spAutoFit/>
          </a:bodyPr>
          <a:lstStyle>
            <a:lvl1pPr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9pPr>
          </a:lstStyle>
          <a:p>
            <a:pPr algn="ctr" eaLnBrk="1" hangingPunct="1"/>
            <a:endParaRPr lang="cs-CZ" altLang="cs-CZ" sz="984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Státní úřad inspekce práce, Kolářská 451/13, 746 01 Opava</a:t>
            </a: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tel.: 950 179 101, fax: 553 626 672, www.suip.cz</a:t>
            </a:r>
          </a:p>
        </p:txBody>
      </p:sp>
      <p:sp>
        <p:nvSpPr>
          <p:cNvPr id="17412" name="Nadpis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cs-CZ" sz="3200" b="1" u="sng" dirty="0" smtClean="0">
                <a:solidFill>
                  <a:schemeClr val="accent2"/>
                </a:solidFill>
              </a:rPr>
              <a:t>Smrtelné PÚ podle vztahu k zaměstnavateli</a:t>
            </a:r>
            <a:endParaRPr lang="cs-CZ" altLang="cs-CZ" sz="3200" b="1" dirty="0"/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6477036"/>
              </p:ext>
            </p:extLst>
          </p:nvPr>
        </p:nvGraphicFramePr>
        <p:xfrm>
          <a:off x="457646" y="1417805"/>
          <a:ext cx="8228707" cy="45026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21803"/>
                <a:gridCol w="953452"/>
                <a:gridCol w="953452"/>
              </a:tblGrid>
              <a:tr h="38163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solidFill>
                            <a:schemeClr val="accent4"/>
                          </a:solidFill>
                          <a:effectLst/>
                        </a:rPr>
                        <a:t>Počet smrtelných pracovních úrazů</a:t>
                      </a:r>
                      <a:endParaRPr lang="cs-CZ" sz="20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77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>
                          <a:solidFill>
                            <a:schemeClr val="accent4"/>
                          </a:solidFill>
                          <a:effectLst/>
                        </a:rPr>
                        <a:t>Vztah k zaměstnavateli </a:t>
                      </a:r>
                      <a:endParaRPr lang="cs-CZ" sz="20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smtClean="0">
                          <a:solidFill>
                            <a:schemeClr val="accent4"/>
                          </a:solidFill>
                          <a:effectLst/>
                        </a:rPr>
                        <a:t>2014</a:t>
                      </a:r>
                      <a:endParaRPr lang="cs-CZ" sz="20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 smtClean="0">
                          <a:solidFill>
                            <a:schemeClr val="accent4"/>
                          </a:solidFill>
                          <a:effectLst/>
                        </a:rPr>
                        <a:t>2015</a:t>
                      </a:r>
                      <a:endParaRPr lang="cs-CZ" sz="20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80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>
                          <a:solidFill>
                            <a:schemeClr val="accent4"/>
                          </a:solidFill>
                          <a:effectLst/>
                        </a:rPr>
                        <a:t>Zaměstnanec agentury práce nebo dočasně přidělený k výkonu práce za účelem prohloubení kvalifikace u jiné právnické nebo fyzické osoby</a:t>
                      </a:r>
                      <a:endParaRPr lang="cs-CZ" sz="20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solidFill>
                            <a:schemeClr val="accent4"/>
                          </a:solidFill>
                          <a:effectLst/>
                        </a:rPr>
                        <a:t>4</a:t>
                      </a:r>
                      <a:endParaRPr lang="cs-CZ" sz="20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solidFill>
                            <a:schemeClr val="accent4"/>
                          </a:solidFill>
                          <a:effectLst/>
                        </a:rPr>
                        <a:t>1</a:t>
                      </a:r>
                      <a:endParaRPr lang="cs-CZ" sz="20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>
                          <a:solidFill>
                            <a:schemeClr val="accent4"/>
                          </a:solidFill>
                          <a:effectLst/>
                        </a:rPr>
                        <a:t>Osoba vykonávající činnosti nebo poskytující služby mimo pracovněprávní vztahy</a:t>
                      </a:r>
                      <a:endParaRPr lang="cs-CZ" sz="20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solidFill>
                            <a:schemeClr val="accent4"/>
                          </a:solidFill>
                          <a:effectLst/>
                        </a:rPr>
                        <a:t>7</a:t>
                      </a:r>
                      <a:endParaRPr lang="cs-CZ" sz="20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solidFill>
                            <a:schemeClr val="accent4"/>
                          </a:solidFill>
                          <a:effectLst/>
                        </a:rPr>
                        <a:t>9</a:t>
                      </a:r>
                      <a:endParaRPr lang="cs-CZ" sz="20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>
                          <a:solidFill>
                            <a:schemeClr val="accent4"/>
                          </a:solidFill>
                          <a:effectLst/>
                        </a:rPr>
                        <a:t>Zaměstnanec zaměstnaný na základě dohod o pracích konaných mimo pracovní poměr</a:t>
                      </a:r>
                      <a:endParaRPr lang="cs-CZ" sz="20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solidFill>
                            <a:schemeClr val="accent4"/>
                          </a:solidFill>
                          <a:effectLst/>
                        </a:rPr>
                        <a:t>10</a:t>
                      </a:r>
                      <a:endParaRPr lang="cs-CZ" sz="20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solidFill>
                            <a:schemeClr val="accent4"/>
                          </a:solidFill>
                          <a:effectLst/>
                        </a:rPr>
                        <a:t>21</a:t>
                      </a:r>
                      <a:endParaRPr lang="cs-CZ" sz="20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1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>
                          <a:solidFill>
                            <a:schemeClr val="accent4"/>
                          </a:solidFill>
                          <a:effectLst/>
                        </a:rPr>
                        <a:t>Zaměstnanec v pracovním poměru</a:t>
                      </a:r>
                      <a:endParaRPr lang="cs-CZ" sz="20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solidFill>
                            <a:schemeClr val="accent4"/>
                          </a:solidFill>
                          <a:effectLst/>
                        </a:rPr>
                        <a:t>84</a:t>
                      </a:r>
                      <a:endParaRPr lang="cs-CZ" sz="20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solidFill>
                            <a:schemeClr val="accent4"/>
                          </a:solidFill>
                          <a:effectLst/>
                        </a:rPr>
                        <a:t>78</a:t>
                      </a:r>
                      <a:endParaRPr lang="cs-CZ" sz="20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1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>
                          <a:solidFill>
                            <a:schemeClr val="accent4"/>
                          </a:solidFill>
                          <a:effectLst/>
                        </a:rPr>
                        <a:t>Neuvedeno</a:t>
                      </a:r>
                      <a:endParaRPr lang="cs-CZ" sz="20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solidFill>
                            <a:schemeClr val="accent4"/>
                          </a:solidFill>
                          <a:effectLst/>
                        </a:rPr>
                        <a:t>1</a:t>
                      </a:r>
                      <a:endParaRPr lang="cs-CZ" sz="20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solidFill>
                            <a:schemeClr val="accent4"/>
                          </a:solidFill>
                          <a:effectLst/>
                        </a:rPr>
                        <a:t>13</a:t>
                      </a:r>
                      <a:endParaRPr lang="cs-CZ" sz="20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1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>
                          <a:solidFill>
                            <a:schemeClr val="accent4"/>
                          </a:solidFill>
                          <a:effectLst/>
                        </a:rPr>
                        <a:t>Celkem</a:t>
                      </a:r>
                      <a:endParaRPr lang="cs-CZ" sz="2000" b="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solidFill>
                            <a:schemeClr val="accent4"/>
                          </a:solidFill>
                          <a:effectLst/>
                        </a:rPr>
                        <a:t>106</a:t>
                      </a:r>
                      <a:endParaRPr lang="cs-CZ" sz="20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solidFill>
                            <a:schemeClr val="accent4"/>
                          </a:solidFill>
                          <a:effectLst/>
                        </a:rPr>
                        <a:t>122</a:t>
                      </a:r>
                      <a:endParaRPr lang="cs-CZ" sz="20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6770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Obdélník 4"/>
          <p:cNvSpPr>
            <a:spLocks noChangeArrowheads="1"/>
          </p:cNvSpPr>
          <p:nvPr/>
        </p:nvSpPr>
        <p:spPr bwMode="auto">
          <a:xfrm>
            <a:off x="774651" y="745629"/>
            <a:ext cx="7392665" cy="384650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cs-CZ" sz="3094" b="1" dirty="0">
              <a:solidFill>
                <a:schemeClr val="accent6"/>
              </a:solidFill>
              <a:latin typeface="+mj-lt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r>
              <a:rPr lang="cs-CZ" sz="1969" b="1" dirty="0">
                <a:solidFill>
                  <a:schemeClr val="accent6"/>
                </a:solidFill>
                <a:latin typeface="+mj-lt"/>
              </a:rPr>
              <a:t> </a:t>
            </a:r>
            <a:endParaRPr lang="cs-CZ" sz="1969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125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125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758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26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</p:txBody>
      </p:sp>
      <p:sp>
        <p:nvSpPr>
          <p:cNvPr id="17411" name="Text Box 5"/>
          <p:cNvSpPr txBox="1">
            <a:spLocks/>
          </p:cNvSpPr>
          <p:nvPr/>
        </p:nvSpPr>
        <p:spPr bwMode="auto">
          <a:xfrm>
            <a:off x="3009671" y="6102326"/>
            <a:ext cx="3534310" cy="54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539" tIns="44768" rIns="89539" bIns="44768">
            <a:spAutoFit/>
          </a:bodyPr>
          <a:lstStyle>
            <a:lvl1pPr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9pPr>
          </a:lstStyle>
          <a:p>
            <a:pPr algn="ctr" eaLnBrk="1" hangingPunct="1"/>
            <a:endParaRPr lang="cs-CZ" altLang="cs-CZ" sz="984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Státní úřad inspekce práce, Kolářská 451/13, 746 01 Opava</a:t>
            </a: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tel.: 950 179 101, fax: 553 626 672, www.suip.cz</a:t>
            </a:r>
          </a:p>
        </p:txBody>
      </p:sp>
      <p:sp>
        <p:nvSpPr>
          <p:cNvPr id="17412" name="Nadpis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cs-CZ" sz="3200" b="1" u="sng" dirty="0" smtClean="0">
                <a:solidFill>
                  <a:schemeClr val="accent2"/>
                </a:solidFill>
              </a:rPr>
              <a:t>Definice </a:t>
            </a:r>
            <a:r>
              <a:rPr lang="cs-CZ" sz="3200" b="1" u="sng" dirty="0">
                <a:solidFill>
                  <a:schemeClr val="accent2"/>
                </a:solidFill>
              </a:rPr>
              <a:t>a druhy </a:t>
            </a:r>
            <a:r>
              <a:rPr lang="cs-CZ" sz="3200" b="1" u="sng" dirty="0" smtClean="0">
                <a:solidFill>
                  <a:schemeClr val="accent2"/>
                </a:solidFill>
              </a:rPr>
              <a:t/>
            </a:r>
            <a:br>
              <a:rPr lang="cs-CZ" sz="3200" b="1" u="sng" dirty="0" smtClean="0">
                <a:solidFill>
                  <a:schemeClr val="accent2"/>
                </a:solidFill>
              </a:rPr>
            </a:br>
            <a:r>
              <a:rPr lang="cs-CZ" sz="3200" b="1" u="sng" dirty="0" smtClean="0">
                <a:solidFill>
                  <a:schemeClr val="accent2"/>
                </a:solidFill>
              </a:rPr>
              <a:t>pracovního úrazu</a:t>
            </a:r>
            <a:endParaRPr lang="cs-CZ" altLang="cs-CZ" sz="3200" b="1" dirty="0"/>
          </a:p>
        </p:txBody>
      </p:sp>
      <p:sp>
        <p:nvSpPr>
          <p:cNvPr id="17413" name="Zástupný symbol pro obsah 4"/>
          <p:cNvSpPr>
            <a:spLocks noGrp="1"/>
          </p:cNvSpPr>
          <p:nvPr>
            <p:ph idx="1"/>
          </p:nvPr>
        </p:nvSpPr>
        <p:spPr bwMode="auto">
          <a:xfrm>
            <a:off x="454468" y="1617813"/>
            <a:ext cx="8228707" cy="452548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buNone/>
            </a:pPr>
            <a:r>
              <a:rPr lang="cs-CZ" sz="2400" b="1" dirty="0">
                <a:solidFill>
                  <a:schemeClr val="accent4"/>
                </a:solidFill>
              </a:rPr>
              <a:t>Pracovní úraz </a:t>
            </a:r>
            <a:r>
              <a:rPr lang="cs-CZ" sz="2400" dirty="0">
                <a:solidFill>
                  <a:schemeClr val="accent4"/>
                </a:solidFill>
              </a:rPr>
              <a:t>je poškození zdraví nebo smrt, které byly zaměstnanci způsobeny nezávisle na jeho vůli krátko-dobým, náhlým a násilným působením vnějších vlivů nebo vlastní tělesné síly při plnění pracovních úkolů nebo v přímé souvislosti s ním. </a:t>
            </a:r>
          </a:p>
          <a:p>
            <a:pPr marL="0" indent="0">
              <a:buNone/>
            </a:pPr>
            <a:r>
              <a:rPr lang="cs-CZ" sz="2400" b="1" dirty="0">
                <a:solidFill>
                  <a:schemeClr val="accent4"/>
                </a:solidFill>
              </a:rPr>
              <a:t>Smrtelný</a:t>
            </a:r>
            <a:r>
              <a:rPr lang="cs-CZ" sz="2400" dirty="0">
                <a:solidFill>
                  <a:schemeClr val="accent4"/>
                </a:solidFill>
              </a:rPr>
              <a:t> – postižený zaměstnanec zemřel na následky pracovního úrazu do 1 roku.</a:t>
            </a:r>
          </a:p>
          <a:p>
            <a:pPr marL="0" indent="0">
              <a:buNone/>
            </a:pPr>
            <a:r>
              <a:rPr lang="cs-CZ" sz="2400" b="1" dirty="0">
                <a:solidFill>
                  <a:schemeClr val="accent4"/>
                </a:solidFill>
              </a:rPr>
              <a:t>Závažný </a:t>
            </a:r>
            <a:r>
              <a:rPr lang="cs-CZ" sz="2400" dirty="0">
                <a:solidFill>
                  <a:schemeClr val="accent4"/>
                </a:solidFill>
              </a:rPr>
              <a:t>– hospitalizace delší než 5 dnů.</a:t>
            </a:r>
          </a:p>
          <a:p>
            <a:pPr marL="0" indent="0">
              <a:buNone/>
            </a:pPr>
            <a:r>
              <a:rPr lang="cs-CZ" sz="2400" b="1" dirty="0">
                <a:solidFill>
                  <a:schemeClr val="accent4"/>
                </a:solidFill>
              </a:rPr>
              <a:t>Ostatní </a:t>
            </a:r>
            <a:r>
              <a:rPr lang="cs-CZ" sz="2400" dirty="0">
                <a:solidFill>
                  <a:schemeClr val="accent4"/>
                </a:solidFill>
              </a:rPr>
              <a:t>– ošetřování si vyžádalo pracovní </a:t>
            </a:r>
            <a:r>
              <a:rPr lang="cs-CZ" sz="2400" dirty="0" smtClean="0">
                <a:solidFill>
                  <a:schemeClr val="accent4"/>
                </a:solidFill>
              </a:rPr>
              <a:t>neschopnost</a:t>
            </a:r>
            <a:r>
              <a:rPr lang="cs-CZ" sz="2400" dirty="0">
                <a:solidFill>
                  <a:schemeClr val="accent4"/>
                </a:solidFill>
              </a:rPr>
              <a:t>.</a:t>
            </a:r>
          </a:p>
          <a:p>
            <a:pPr>
              <a:buNone/>
            </a:pPr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5452173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 bwMode="auto">
          <a:xfrm>
            <a:off x="661913" y="2264793"/>
            <a:ext cx="8228707" cy="121555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z="2812" dirty="0">
                <a:solidFill>
                  <a:srgbClr val="2D2D8A"/>
                </a:solidFill>
              </a:rPr>
              <a:t/>
            </a:r>
            <a:br>
              <a:rPr lang="cs-CZ" altLang="cs-CZ" sz="2812" dirty="0">
                <a:solidFill>
                  <a:srgbClr val="2D2D8A"/>
                </a:solidFill>
              </a:rPr>
            </a:br>
            <a:r>
              <a:rPr lang="cs-CZ" altLang="cs-CZ" sz="2812" b="1" dirty="0">
                <a:solidFill>
                  <a:srgbClr val="2D2D8A"/>
                </a:solidFill>
              </a:rPr>
              <a:t>Děkuji za pozornost </a:t>
            </a:r>
            <a:endParaRPr lang="cs-CZ" altLang="cs-CZ" sz="2812" b="1" dirty="0"/>
          </a:p>
        </p:txBody>
      </p:sp>
      <p:sp>
        <p:nvSpPr>
          <p:cNvPr id="19459" name="Text Box 5"/>
          <p:cNvSpPr txBox="1">
            <a:spLocks/>
          </p:cNvSpPr>
          <p:nvPr/>
        </p:nvSpPr>
        <p:spPr bwMode="auto">
          <a:xfrm>
            <a:off x="3009671" y="6102326"/>
            <a:ext cx="3534310" cy="54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539" tIns="44768" rIns="89539" bIns="44768">
            <a:spAutoFit/>
          </a:bodyPr>
          <a:lstStyle>
            <a:lvl1pPr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9pPr>
          </a:lstStyle>
          <a:p>
            <a:pPr algn="ctr" eaLnBrk="1" hangingPunct="1"/>
            <a:endParaRPr lang="cs-CZ" altLang="cs-CZ" sz="984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Státní úřad inspekce práce, Kolářská 451/13, 746 01 Opava</a:t>
            </a: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tel.: 950 179 101, fax: 553 626 672, www.suip.cz</a:t>
            </a:r>
          </a:p>
        </p:txBody>
      </p:sp>
    </p:spTree>
    <p:extLst>
      <p:ext uri="{BB962C8B-B14F-4D97-AF65-F5344CB8AC3E}">
        <p14:creationId xmlns:p14="http://schemas.microsoft.com/office/powerpoint/2010/main" val="32430098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Obdélník 4"/>
          <p:cNvSpPr>
            <a:spLocks noChangeArrowheads="1"/>
          </p:cNvSpPr>
          <p:nvPr/>
        </p:nvSpPr>
        <p:spPr bwMode="auto">
          <a:xfrm>
            <a:off x="774651" y="745629"/>
            <a:ext cx="7392665" cy="384650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cs-CZ" sz="3094" b="1" dirty="0">
              <a:solidFill>
                <a:schemeClr val="accent6"/>
              </a:solidFill>
              <a:latin typeface="+mj-lt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r>
              <a:rPr lang="cs-CZ" sz="1969" b="1" dirty="0">
                <a:solidFill>
                  <a:schemeClr val="accent6"/>
                </a:solidFill>
                <a:latin typeface="+mj-lt"/>
              </a:rPr>
              <a:t> </a:t>
            </a:r>
            <a:endParaRPr lang="cs-CZ" sz="1969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125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125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758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26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</p:txBody>
      </p:sp>
      <p:sp>
        <p:nvSpPr>
          <p:cNvPr id="17411" name="Text Box 5"/>
          <p:cNvSpPr txBox="1">
            <a:spLocks/>
          </p:cNvSpPr>
          <p:nvPr/>
        </p:nvSpPr>
        <p:spPr bwMode="auto">
          <a:xfrm>
            <a:off x="3009671" y="6102326"/>
            <a:ext cx="3534310" cy="54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539" tIns="44768" rIns="89539" bIns="44768">
            <a:spAutoFit/>
          </a:bodyPr>
          <a:lstStyle>
            <a:lvl1pPr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9pPr>
          </a:lstStyle>
          <a:p>
            <a:pPr algn="ctr" eaLnBrk="1" hangingPunct="1"/>
            <a:endParaRPr lang="cs-CZ" altLang="cs-CZ" sz="984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Státní úřad inspekce práce, Kolářská 451/13, 746 01 Opava</a:t>
            </a: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tel.: 950 179 101, fax: 553 626 672, www.suip.cz</a:t>
            </a:r>
          </a:p>
        </p:txBody>
      </p:sp>
      <p:sp>
        <p:nvSpPr>
          <p:cNvPr id="17412" name="Nadpis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cs-CZ" sz="3200" b="1" u="sng" dirty="0" smtClean="0">
                <a:solidFill>
                  <a:schemeClr val="accent2"/>
                </a:solidFill>
              </a:rPr>
              <a:t>Povinnosti </a:t>
            </a:r>
            <a:r>
              <a:rPr lang="cs-CZ" sz="3200" b="1" u="sng" dirty="0">
                <a:solidFill>
                  <a:schemeClr val="accent2"/>
                </a:solidFill>
              </a:rPr>
              <a:t>zaměstnavatele</a:t>
            </a:r>
            <a:endParaRPr lang="cs-CZ" altLang="cs-CZ" sz="3200" b="1" dirty="0"/>
          </a:p>
        </p:txBody>
      </p:sp>
      <p:sp>
        <p:nvSpPr>
          <p:cNvPr id="17413" name="Zástupný symbol pro obsah 4"/>
          <p:cNvSpPr>
            <a:spLocks noGrp="1"/>
          </p:cNvSpPr>
          <p:nvPr>
            <p:ph idx="1"/>
          </p:nvPr>
        </p:nvSpPr>
        <p:spPr bwMode="auto">
          <a:xfrm>
            <a:off x="457646" y="1124744"/>
            <a:ext cx="8228707" cy="452548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sz="2400" b="1" dirty="0" smtClean="0"/>
              <a:t>- </a:t>
            </a:r>
            <a:r>
              <a:rPr lang="cs-CZ" sz="2400" dirty="0" smtClean="0"/>
              <a:t>vést </a:t>
            </a:r>
            <a:r>
              <a:rPr lang="cs-CZ" sz="2400" dirty="0"/>
              <a:t>evidenci všech pracovních úrazů (i bez pracovní    neschopnosti),</a:t>
            </a:r>
          </a:p>
          <a:p>
            <a:pPr marL="0" indent="0">
              <a:buSzPct val="164000"/>
              <a:buNone/>
            </a:pPr>
            <a:r>
              <a:rPr lang="cs-CZ" sz="2400" dirty="0"/>
              <a:t>- vyšetřit příčiny a okolnosti vzniku každého </a:t>
            </a:r>
            <a:r>
              <a:rPr lang="cs-CZ" sz="2400" dirty="0" smtClean="0"/>
              <a:t>pracovní-ho </a:t>
            </a:r>
            <a:r>
              <a:rPr lang="cs-CZ" sz="2400" dirty="0"/>
              <a:t>úrazu,</a:t>
            </a:r>
          </a:p>
          <a:p>
            <a:pPr marL="0" indent="0">
              <a:buSzPct val="164000"/>
              <a:buNone/>
            </a:pPr>
            <a:r>
              <a:rPr lang="cs-CZ" sz="2400" dirty="0"/>
              <a:t>- vyhotovit záznam o úrazu při pracovní neschopnosti delší než 3 dny a při úmrtí zaměstnance.</a:t>
            </a:r>
            <a:endParaRPr lang="cs-CZ" sz="2400" u="sng" dirty="0"/>
          </a:p>
          <a:p>
            <a:pPr marL="0" indent="0" algn="just">
              <a:buNone/>
            </a:pPr>
            <a:r>
              <a:rPr lang="cs-CZ" sz="2400" b="1" dirty="0"/>
              <a:t>Oznamovací povinnost zaměstnavatele (podle NV č. 201/2010 Sb.):</a:t>
            </a:r>
            <a:r>
              <a:rPr lang="cs-CZ" sz="2400" dirty="0"/>
              <a:t> Policie ČR, odborová organizace, zástupce pro BOZP, oblastní inspektorát práce nebo obvodní báňský úřad, zdravotní pojišťovna, příp. agentura práce. </a:t>
            </a:r>
          </a:p>
          <a:p>
            <a:pPr marL="0" indent="0" algn="just">
              <a:buNone/>
            </a:pPr>
            <a:endParaRPr lang="cs-CZ" sz="2400" b="1" dirty="0"/>
          </a:p>
          <a:p>
            <a:pPr>
              <a:buNone/>
            </a:pPr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559286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Obdélník 4"/>
          <p:cNvSpPr>
            <a:spLocks noChangeArrowheads="1"/>
          </p:cNvSpPr>
          <p:nvPr/>
        </p:nvSpPr>
        <p:spPr bwMode="auto">
          <a:xfrm>
            <a:off x="774651" y="745629"/>
            <a:ext cx="7392665" cy="384650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cs-CZ" sz="3094" b="1" dirty="0">
              <a:solidFill>
                <a:schemeClr val="accent6"/>
              </a:solidFill>
              <a:latin typeface="+mj-lt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r>
              <a:rPr lang="cs-CZ" sz="1969" b="1" dirty="0">
                <a:solidFill>
                  <a:schemeClr val="accent6"/>
                </a:solidFill>
                <a:latin typeface="+mj-lt"/>
              </a:rPr>
              <a:t> </a:t>
            </a:r>
            <a:endParaRPr lang="cs-CZ" sz="1969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125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125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758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26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</p:txBody>
      </p:sp>
      <p:sp>
        <p:nvSpPr>
          <p:cNvPr id="17411" name="Text Box 5"/>
          <p:cNvSpPr txBox="1">
            <a:spLocks/>
          </p:cNvSpPr>
          <p:nvPr/>
        </p:nvSpPr>
        <p:spPr bwMode="auto">
          <a:xfrm>
            <a:off x="3009671" y="6102326"/>
            <a:ext cx="3534310" cy="54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539" tIns="44768" rIns="89539" bIns="44768">
            <a:spAutoFit/>
          </a:bodyPr>
          <a:lstStyle>
            <a:lvl1pPr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9pPr>
          </a:lstStyle>
          <a:p>
            <a:pPr algn="ctr" eaLnBrk="1" hangingPunct="1"/>
            <a:endParaRPr lang="cs-CZ" altLang="cs-CZ" sz="984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Státní úřad inspekce práce, Kolářská 451/13, 746 01 Opava</a:t>
            </a: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tel.: 950 179 101, fax: 553 626 672, www.suip.cz</a:t>
            </a:r>
          </a:p>
        </p:txBody>
      </p:sp>
      <p:sp>
        <p:nvSpPr>
          <p:cNvPr id="17412" name="Nadpis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cs-CZ" sz="3200" b="1" u="sng" dirty="0" smtClean="0">
                <a:solidFill>
                  <a:schemeClr val="accent2"/>
                </a:solidFill>
              </a:rPr>
              <a:t>Údaje SÚIP a ČBÚ</a:t>
            </a:r>
            <a:endParaRPr lang="cs-CZ" altLang="cs-CZ" sz="3200" b="1" dirty="0"/>
          </a:p>
        </p:txBody>
      </p:sp>
      <p:sp>
        <p:nvSpPr>
          <p:cNvPr id="17413" name="Zástupný symbol pro obsah 4"/>
          <p:cNvSpPr>
            <a:spLocks noGrp="1"/>
          </p:cNvSpPr>
          <p:nvPr>
            <p:ph idx="1"/>
          </p:nvPr>
        </p:nvSpPr>
        <p:spPr bwMode="auto">
          <a:xfrm>
            <a:off x="454468" y="1617813"/>
            <a:ext cx="8228707" cy="452548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anchor="t" anchorCtr="0" compatLnSpc="1">
            <a:prstTxWarp prst="textNoShape">
              <a:avLst/>
            </a:prstTxWarp>
          </a:bodyPr>
          <a:lstStyle/>
          <a:p>
            <a:pPr marL="228600" lvl="0" indent="0" algn="just">
              <a:buNone/>
            </a:pPr>
            <a:r>
              <a:rPr lang="cs-CZ" sz="2000" dirty="0" smtClean="0"/>
              <a:t>V</a:t>
            </a:r>
            <a:r>
              <a:rPr lang="cs-CZ" sz="2000" dirty="0"/>
              <a:t> roce 2015 </a:t>
            </a:r>
            <a:r>
              <a:rPr lang="cs-CZ" sz="2000" dirty="0" smtClean="0"/>
              <a:t>zaznamenaly </a:t>
            </a:r>
            <a:r>
              <a:rPr lang="cs-CZ" sz="2000" b="1" dirty="0" smtClean="0">
                <a:solidFill>
                  <a:schemeClr val="accent4"/>
                </a:solidFill>
              </a:rPr>
              <a:t>41</a:t>
            </a:r>
            <a:r>
              <a:rPr lang="cs-CZ" sz="2000" b="1" dirty="0">
                <a:solidFill>
                  <a:schemeClr val="accent4"/>
                </a:solidFill>
              </a:rPr>
              <a:t> 951 </a:t>
            </a:r>
            <a:r>
              <a:rPr lang="cs-CZ" sz="2000" dirty="0"/>
              <a:t>pracovních </a:t>
            </a:r>
            <a:r>
              <a:rPr lang="cs-CZ" sz="2000" dirty="0" smtClean="0"/>
              <a:t>úrazů (smrtelný</a:t>
            </a:r>
            <a:r>
              <a:rPr lang="cs-CZ" sz="2000" dirty="0"/>
              <a:t>, s hospitalizací delší než 5 dní, ostatní</a:t>
            </a:r>
            <a:r>
              <a:rPr lang="cs-CZ" sz="2000" dirty="0" smtClean="0"/>
              <a:t>) oproti </a:t>
            </a:r>
            <a:r>
              <a:rPr lang="cs-CZ" sz="2000" b="1" dirty="0"/>
              <a:t>41 732 </a:t>
            </a:r>
            <a:r>
              <a:rPr lang="cs-CZ" sz="2000" dirty="0" smtClean="0"/>
              <a:t>úrazům </a:t>
            </a:r>
            <a:r>
              <a:rPr lang="cs-CZ" sz="2000" dirty="0"/>
              <a:t>v roce 2014.</a:t>
            </a:r>
          </a:p>
          <a:p>
            <a:pPr marL="228600" lvl="0" indent="0" algn="just">
              <a:buNone/>
            </a:pPr>
            <a:r>
              <a:rPr lang="cs-CZ" sz="2000" dirty="0"/>
              <a:t>V roce 2015 bylo zaznamenáno celkově </a:t>
            </a:r>
            <a:r>
              <a:rPr lang="cs-CZ" sz="2000" b="1" dirty="0"/>
              <a:t>131</a:t>
            </a:r>
            <a:r>
              <a:rPr lang="cs-CZ" sz="2000" dirty="0"/>
              <a:t> </a:t>
            </a:r>
            <a:r>
              <a:rPr lang="cs-CZ" sz="2000" u="sng" dirty="0"/>
              <a:t>smrtelných pracovních úrazů</a:t>
            </a:r>
            <a:r>
              <a:rPr lang="cs-CZ" sz="2000" dirty="0"/>
              <a:t> oproti </a:t>
            </a:r>
            <a:r>
              <a:rPr lang="cs-CZ" sz="2000" b="1" dirty="0"/>
              <a:t>117</a:t>
            </a:r>
            <a:r>
              <a:rPr lang="cs-CZ" sz="2000" dirty="0"/>
              <a:t> úrazům, ke kterým došlo v roce 2014. V zahraničí došlo ke 14 smrtelným pracovním úrazům.</a:t>
            </a:r>
          </a:p>
          <a:p>
            <a:pPr marL="228600" lvl="0" indent="0" algn="just">
              <a:buNone/>
            </a:pPr>
            <a:r>
              <a:rPr lang="cs-CZ" sz="2000" dirty="0"/>
              <a:t>V roce 2015 bylo zaznamenáno </a:t>
            </a:r>
            <a:r>
              <a:rPr lang="cs-CZ" sz="2000" dirty="0" smtClean="0"/>
              <a:t>celkem </a:t>
            </a:r>
            <a:r>
              <a:rPr lang="cs-CZ" sz="2000" b="1" dirty="0"/>
              <a:t>1 315 </a:t>
            </a:r>
            <a:r>
              <a:rPr lang="cs-CZ" sz="2000" u="sng" dirty="0"/>
              <a:t>pracovních úrazů s hospitalizací nad 5 dnů</a:t>
            </a:r>
            <a:r>
              <a:rPr lang="cs-CZ" sz="2000" dirty="0"/>
              <a:t> (z toho Státním úřadem inspekce práce </a:t>
            </a:r>
            <a:r>
              <a:rPr lang="cs-CZ" sz="2000" b="1" dirty="0" smtClean="0"/>
              <a:t>1299</a:t>
            </a:r>
            <a:r>
              <a:rPr lang="cs-CZ" sz="2000" dirty="0"/>
              <a:t>) oproti </a:t>
            </a:r>
            <a:r>
              <a:rPr lang="cs-CZ" sz="2000" b="1" dirty="0"/>
              <a:t>1 412 </a:t>
            </a:r>
            <a:r>
              <a:rPr lang="cs-CZ" sz="2000" dirty="0"/>
              <a:t>v roce 2014. Nejvíce těchto úrazů je zaregistrováno v Jihomoravském kraji, v Hlavním městě Praha, Zlínském kraji a ve Středočeském kraji, nejméně v Ústeckém kraji. V zahraničí došlo k 23 pracovním úrazům s hospitalizací nad 5 dnů.</a:t>
            </a:r>
          </a:p>
          <a:p>
            <a:pPr marL="0" indent="0" algn="just">
              <a:buNone/>
            </a:pPr>
            <a:endParaRPr lang="cs-CZ" sz="2400" b="1" dirty="0"/>
          </a:p>
          <a:p>
            <a:pPr>
              <a:buNone/>
            </a:pPr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5266584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Obdélník 4"/>
          <p:cNvSpPr>
            <a:spLocks noChangeArrowheads="1"/>
          </p:cNvSpPr>
          <p:nvPr/>
        </p:nvSpPr>
        <p:spPr bwMode="auto">
          <a:xfrm>
            <a:off x="774651" y="745629"/>
            <a:ext cx="7392665" cy="384650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cs-CZ" sz="3094" b="1" dirty="0">
              <a:solidFill>
                <a:schemeClr val="accent6"/>
              </a:solidFill>
              <a:latin typeface="+mj-lt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r>
              <a:rPr lang="cs-CZ" sz="1969" b="1" dirty="0">
                <a:solidFill>
                  <a:schemeClr val="accent6"/>
                </a:solidFill>
                <a:latin typeface="+mj-lt"/>
              </a:rPr>
              <a:t> </a:t>
            </a:r>
            <a:endParaRPr lang="cs-CZ" sz="1969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125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125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758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26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</p:txBody>
      </p:sp>
      <p:sp>
        <p:nvSpPr>
          <p:cNvPr id="17411" name="Text Box 5"/>
          <p:cNvSpPr txBox="1">
            <a:spLocks/>
          </p:cNvSpPr>
          <p:nvPr/>
        </p:nvSpPr>
        <p:spPr bwMode="auto">
          <a:xfrm>
            <a:off x="3009671" y="6102326"/>
            <a:ext cx="3534310" cy="54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539" tIns="44768" rIns="89539" bIns="44768">
            <a:spAutoFit/>
          </a:bodyPr>
          <a:lstStyle>
            <a:lvl1pPr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9pPr>
          </a:lstStyle>
          <a:p>
            <a:pPr algn="ctr" eaLnBrk="1" hangingPunct="1"/>
            <a:endParaRPr lang="cs-CZ" altLang="cs-CZ" sz="984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Státní úřad inspekce práce, Kolářská 451/13, 746 01 Opava</a:t>
            </a: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tel.: 950 179 101, fax: 553 626 672, www.suip.cz</a:t>
            </a:r>
          </a:p>
        </p:txBody>
      </p:sp>
      <p:sp>
        <p:nvSpPr>
          <p:cNvPr id="17412" name="Nadpis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cs-CZ" sz="3200" b="1" u="sng" dirty="0" smtClean="0">
                <a:solidFill>
                  <a:schemeClr val="accent2"/>
                </a:solidFill>
              </a:rPr>
              <a:t>Pracovní úrazy </a:t>
            </a:r>
            <a:br>
              <a:rPr lang="cs-CZ" sz="3200" b="1" u="sng" dirty="0" smtClean="0">
                <a:solidFill>
                  <a:schemeClr val="accent2"/>
                </a:solidFill>
              </a:rPr>
            </a:br>
            <a:r>
              <a:rPr lang="cs-CZ" sz="3200" b="1" u="sng" dirty="0" smtClean="0">
                <a:solidFill>
                  <a:schemeClr val="accent2"/>
                </a:solidFill>
              </a:rPr>
              <a:t>s pracovní neschopností</a:t>
            </a:r>
            <a:endParaRPr lang="cs-CZ" altLang="cs-CZ" sz="3200" b="1" dirty="0"/>
          </a:p>
        </p:txBody>
      </p:sp>
      <p:sp>
        <p:nvSpPr>
          <p:cNvPr id="17413" name="Zástupný symbol pro obsah 4"/>
          <p:cNvSpPr>
            <a:spLocks noGrp="1"/>
          </p:cNvSpPr>
          <p:nvPr>
            <p:ph idx="1"/>
          </p:nvPr>
        </p:nvSpPr>
        <p:spPr bwMode="auto">
          <a:xfrm>
            <a:off x="874293" y="3766772"/>
            <a:ext cx="6819893" cy="640634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buNone/>
            </a:pPr>
            <a:endParaRPr lang="cs-CZ" sz="2400" b="1" dirty="0"/>
          </a:p>
          <a:p>
            <a:pPr>
              <a:buNone/>
            </a:pPr>
            <a:endParaRPr lang="cs-CZ" altLang="cs-CZ" sz="2000" b="1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98736" y="2137971"/>
            <a:ext cx="757848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7632848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7628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Obdélník 4"/>
          <p:cNvSpPr>
            <a:spLocks noChangeArrowheads="1"/>
          </p:cNvSpPr>
          <p:nvPr/>
        </p:nvSpPr>
        <p:spPr bwMode="auto">
          <a:xfrm>
            <a:off x="774651" y="745629"/>
            <a:ext cx="7392665" cy="384650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cs-CZ" sz="3094" b="1" dirty="0">
              <a:solidFill>
                <a:schemeClr val="accent6"/>
              </a:solidFill>
              <a:latin typeface="+mj-lt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r>
              <a:rPr lang="cs-CZ" sz="1969" b="1" dirty="0">
                <a:solidFill>
                  <a:schemeClr val="accent6"/>
                </a:solidFill>
                <a:latin typeface="+mj-lt"/>
              </a:rPr>
              <a:t> </a:t>
            </a:r>
            <a:endParaRPr lang="cs-CZ" sz="1969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125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125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758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26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</p:txBody>
      </p:sp>
      <p:sp>
        <p:nvSpPr>
          <p:cNvPr id="17411" name="Text Box 5"/>
          <p:cNvSpPr txBox="1">
            <a:spLocks/>
          </p:cNvSpPr>
          <p:nvPr/>
        </p:nvSpPr>
        <p:spPr bwMode="auto">
          <a:xfrm>
            <a:off x="3009671" y="6102326"/>
            <a:ext cx="3534310" cy="54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539" tIns="44768" rIns="89539" bIns="44768">
            <a:spAutoFit/>
          </a:bodyPr>
          <a:lstStyle>
            <a:lvl1pPr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9pPr>
          </a:lstStyle>
          <a:p>
            <a:pPr algn="ctr" eaLnBrk="1" hangingPunct="1"/>
            <a:endParaRPr lang="cs-CZ" altLang="cs-CZ" sz="984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Státní úřad inspekce práce, Kolářská 451/13, 746 01 Opava</a:t>
            </a: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tel.: 950 179 101, fax: 553 626 672, www.suip.cz</a:t>
            </a:r>
          </a:p>
        </p:txBody>
      </p:sp>
      <p:sp>
        <p:nvSpPr>
          <p:cNvPr id="17412" name="Nadpis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cs-CZ" sz="3200" b="1" u="sng" dirty="0" smtClean="0">
                <a:solidFill>
                  <a:schemeClr val="accent2"/>
                </a:solidFill>
              </a:rPr>
              <a:t>Smrtelné </a:t>
            </a:r>
            <a:r>
              <a:rPr lang="cs-CZ" sz="3200" b="1" u="sng" dirty="0">
                <a:solidFill>
                  <a:schemeClr val="accent2"/>
                </a:solidFill>
              </a:rPr>
              <a:t>pracovní </a:t>
            </a:r>
            <a:r>
              <a:rPr lang="cs-CZ" sz="3200" b="1" u="sng" dirty="0" smtClean="0">
                <a:solidFill>
                  <a:schemeClr val="accent2"/>
                </a:solidFill>
              </a:rPr>
              <a:t>úrazy</a:t>
            </a:r>
            <a:endParaRPr lang="cs-CZ" altLang="cs-CZ" sz="3200" b="1" dirty="0"/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3620326"/>
              </p:ext>
            </p:extLst>
          </p:nvPr>
        </p:nvGraphicFramePr>
        <p:xfrm>
          <a:off x="611560" y="1002745"/>
          <a:ext cx="8208912" cy="50995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64"/>
                <a:gridCol w="1656184"/>
                <a:gridCol w="1728192"/>
                <a:gridCol w="1800200"/>
                <a:gridCol w="2448272"/>
              </a:tblGrid>
              <a:tr h="776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chemeClr val="tx2"/>
                          </a:solidFill>
                          <a:effectLst/>
                        </a:rPr>
                        <a:t>Rok</a:t>
                      </a:r>
                      <a:endParaRPr lang="cs-CZ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chemeClr val="tx2"/>
                          </a:solidFill>
                          <a:effectLst/>
                        </a:rPr>
                        <a:t>Počet pojištěnců</a:t>
                      </a:r>
                      <a:endParaRPr lang="cs-CZ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chemeClr val="tx2"/>
                          </a:solidFill>
                          <a:effectLst/>
                        </a:rPr>
                        <a:t>Počet smrtelných pracovních úrazů</a:t>
                      </a:r>
                      <a:endParaRPr lang="cs-CZ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chemeClr val="tx2"/>
                          </a:solidFill>
                          <a:effectLst/>
                        </a:rPr>
                        <a:t>Četnost na 10 000 pojištěnců</a:t>
                      </a:r>
                      <a:endParaRPr lang="cs-CZ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chemeClr val="tx2"/>
                          </a:solidFill>
                          <a:effectLst/>
                        </a:rPr>
                        <a:t>Procento z pracovních úrazů s pracovní neschopností</a:t>
                      </a:r>
                      <a:endParaRPr lang="cs-CZ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</a:tr>
              <a:tr h="3602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solidFill>
                            <a:schemeClr val="tx2"/>
                          </a:solidFill>
                          <a:effectLst/>
                        </a:rPr>
                        <a:t>2004</a:t>
                      </a:r>
                      <a:endParaRPr lang="cs-CZ" sz="14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chemeClr val="tx2"/>
                          </a:solidFill>
                          <a:effectLst/>
                        </a:rPr>
                        <a:t>4 389 251</a:t>
                      </a:r>
                      <a:endParaRPr lang="cs-CZ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chemeClr val="tx2"/>
                          </a:solidFill>
                          <a:effectLst/>
                        </a:rPr>
                        <a:t>187</a:t>
                      </a:r>
                      <a:endParaRPr lang="cs-CZ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solidFill>
                            <a:schemeClr val="tx2"/>
                          </a:solidFill>
                          <a:effectLst/>
                        </a:rPr>
                        <a:t>0,43</a:t>
                      </a:r>
                      <a:endParaRPr lang="cs-CZ" sz="14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chemeClr val="tx2"/>
                          </a:solidFill>
                          <a:effectLst/>
                        </a:rPr>
                        <a:t>0,23</a:t>
                      </a:r>
                      <a:endParaRPr lang="cs-CZ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</a:tr>
              <a:tr h="3602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solidFill>
                            <a:schemeClr val="tx2"/>
                          </a:solidFill>
                          <a:effectLst/>
                        </a:rPr>
                        <a:t>2005</a:t>
                      </a:r>
                      <a:endParaRPr lang="cs-CZ" sz="14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solidFill>
                            <a:schemeClr val="tx2"/>
                          </a:solidFill>
                          <a:effectLst/>
                        </a:rPr>
                        <a:t>4 442 703</a:t>
                      </a:r>
                      <a:endParaRPr lang="cs-CZ" sz="14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chemeClr val="tx2"/>
                          </a:solidFill>
                          <a:effectLst/>
                        </a:rPr>
                        <a:t>164</a:t>
                      </a:r>
                      <a:endParaRPr lang="cs-CZ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chemeClr val="tx2"/>
                          </a:solidFill>
                          <a:effectLst/>
                        </a:rPr>
                        <a:t>0,37</a:t>
                      </a:r>
                      <a:endParaRPr lang="cs-CZ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chemeClr val="tx2"/>
                          </a:solidFill>
                          <a:effectLst/>
                        </a:rPr>
                        <a:t>0,20</a:t>
                      </a:r>
                      <a:endParaRPr lang="cs-CZ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</a:tr>
              <a:tr h="3602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solidFill>
                            <a:schemeClr val="tx2"/>
                          </a:solidFill>
                          <a:effectLst/>
                        </a:rPr>
                        <a:t>2006</a:t>
                      </a:r>
                      <a:endParaRPr lang="cs-CZ" sz="14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solidFill>
                            <a:schemeClr val="tx2"/>
                          </a:solidFill>
                          <a:effectLst/>
                        </a:rPr>
                        <a:t>4 497 033</a:t>
                      </a:r>
                      <a:endParaRPr lang="cs-CZ" sz="14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solidFill>
                            <a:schemeClr val="tx2"/>
                          </a:solidFill>
                          <a:effectLst/>
                        </a:rPr>
                        <a:t>152</a:t>
                      </a:r>
                      <a:endParaRPr lang="cs-CZ" sz="14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chemeClr val="tx2"/>
                          </a:solidFill>
                          <a:effectLst/>
                        </a:rPr>
                        <a:t>0,34</a:t>
                      </a:r>
                      <a:endParaRPr lang="cs-CZ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chemeClr val="tx2"/>
                          </a:solidFill>
                          <a:effectLst/>
                        </a:rPr>
                        <a:t>0,18</a:t>
                      </a:r>
                      <a:endParaRPr lang="cs-CZ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</a:tr>
              <a:tr h="3602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solidFill>
                            <a:schemeClr val="tx2"/>
                          </a:solidFill>
                          <a:effectLst/>
                        </a:rPr>
                        <a:t>2007</a:t>
                      </a:r>
                      <a:endParaRPr lang="cs-CZ" sz="14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solidFill>
                            <a:schemeClr val="tx2"/>
                          </a:solidFill>
                          <a:effectLst/>
                        </a:rPr>
                        <a:t>4 597 021</a:t>
                      </a:r>
                      <a:endParaRPr lang="cs-CZ" sz="14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solidFill>
                            <a:schemeClr val="tx2"/>
                          </a:solidFill>
                          <a:effectLst/>
                        </a:rPr>
                        <a:t>188</a:t>
                      </a:r>
                      <a:endParaRPr lang="cs-CZ" sz="14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chemeClr val="tx2"/>
                          </a:solidFill>
                          <a:effectLst/>
                        </a:rPr>
                        <a:t>0,41</a:t>
                      </a:r>
                      <a:endParaRPr lang="cs-CZ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chemeClr val="tx2"/>
                          </a:solidFill>
                          <a:effectLst/>
                        </a:rPr>
                        <a:t>0,24</a:t>
                      </a:r>
                      <a:endParaRPr lang="cs-CZ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</a:tr>
              <a:tr h="3602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solidFill>
                            <a:schemeClr val="tx2"/>
                          </a:solidFill>
                          <a:effectLst/>
                        </a:rPr>
                        <a:t>2008</a:t>
                      </a:r>
                      <a:endParaRPr lang="cs-CZ" sz="14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solidFill>
                            <a:schemeClr val="tx2"/>
                          </a:solidFill>
                          <a:effectLst/>
                        </a:rPr>
                        <a:t>4 572 443</a:t>
                      </a:r>
                      <a:endParaRPr lang="cs-CZ" sz="14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solidFill>
                            <a:schemeClr val="tx2"/>
                          </a:solidFill>
                          <a:effectLst/>
                        </a:rPr>
                        <a:t>174</a:t>
                      </a:r>
                      <a:endParaRPr lang="cs-CZ" sz="14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chemeClr val="tx2"/>
                          </a:solidFill>
                          <a:effectLst/>
                        </a:rPr>
                        <a:t>0,38</a:t>
                      </a:r>
                      <a:endParaRPr lang="cs-CZ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chemeClr val="tx2"/>
                          </a:solidFill>
                          <a:effectLst/>
                        </a:rPr>
                        <a:t>0,24</a:t>
                      </a:r>
                      <a:endParaRPr lang="cs-CZ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</a:tr>
              <a:tr h="3602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solidFill>
                            <a:schemeClr val="tx2"/>
                          </a:solidFill>
                          <a:effectLst/>
                        </a:rPr>
                        <a:t>2009</a:t>
                      </a:r>
                      <a:endParaRPr lang="cs-CZ" sz="14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solidFill>
                            <a:schemeClr val="tx2"/>
                          </a:solidFill>
                          <a:effectLst/>
                        </a:rPr>
                        <a:t>4 253 139</a:t>
                      </a:r>
                      <a:endParaRPr lang="cs-CZ" sz="14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solidFill>
                            <a:schemeClr val="tx2"/>
                          </a:solidFill>
                          <a:effectLst/>
                        </a:rPr>
                        <a:t>105</a:t>
                      </a:r>
                      <a:endParaRPr lang="cs-CZ" sz="14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solidFill>
                            <a:schemeClr val="tx2"/>
                          </a:solidFill>
                          <a:effectLst/>
                        </a:rPr>
                        <a:t>0,25</a:t>
                      </a:r>
                      <a:endParaRPr lang="cs-CZ" sz="14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chemeClr val="tx2"/>
                          </a:solidFill>
                          <a:effectLst/>
                        </a:rPr>
                        <a:t>0,21</a:t>
                      </a:r>
                      <a:endParaRPr lang="cs-CZ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</a:tr>
              <a:tr h="3602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solidFill>
                            <a:schemeClr val="tx2"/>
                          </a:solidFill>
                          <a:effectLst/>
                        </a:rPr>
                        <a:t>2010</a:t>
                      </a:r>
                      <a:endParaRPr lang="cs-CZ" sz="14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solidFill>
                            <a:schemeClr val="tx2"/>
                          </a:solidFill>
                          <a:effectLst/>
                        </a:rPr>
                        <a:t>4 310 960</a:t>
                      </a:r>
                      <a:endParaRPr lang="cs-CZ" sz="14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solidFill>
                            <a:schemeClr val="tx2"/>
                          </a:solidFill>
                          <a:effectLst/>
                        </a:rPr>
                        <a:t>121</a:t>
                      </a:r>
                      <a:endParaRPr lang="cs-CZ" sz="14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solidFill>
                            <a:schemeClr val="tx2"/>
                          </a:solidFill>
                          <a:effectLst/>
                        </a:rPr>
                        <a:t>0,28</a:t>
                      </a:r>
                      <a:endParaRPr lang="cs-CZ" sz="14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chemeClr val="tx2"/>
                          </a:solidFill>
                          <a:effectLst/>
                        </a:rPr>
                        <a:t>0,23</a:t>
                      </a:r>
                      <a:endParaRPr lang="cs-CZ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</a:tr>
              <a:tr h="3602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solidFill>
                            <a:schemeClr val="tx2"/>
                          </a:solidFill>
                          <a:effectLst/>
                        </a:rPr>
                        <a:t>2011</a:t>
                      </a:r>
                      <a:endParaRPr lang="cs-CZ" sz="14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solidFill>
                            <a:schemeClr val="tx2"/>
                          </a:solidFill>
                          <a:effectLst/>
                        </a:rPr>
                        <a:t>4 211 549</a:t>
                      </a:r>
                      <a:endParaRPr lang="cs-CZ" sz="14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solidFill>
                            <a:schemeClr val="tx2"/>
                          </a:solidFill>
                          <a:effectLst/>
                        </a:rPr>
                        <a:t>125</a:t>
                      </a:r>
                      <a:endParaRPr lang="cs-CZ" sz="14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solidFill>
                            <a:schemeClr val="tx2"/>
                          </a:solidFill>
                          <a:effectLst/>
                        </a:rPr>
                        <a:t>0,30</a:t>
                      </a:r>
                      <a:endParaRPr lang="cs-CZ" sz="14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chemeClr val="tx2"/>
                          </a:solidFill>
                          <a:effectLst/>
                        </a:rPr>
                        <a:t>0,26</a:t>
                      </a:r>
                      <a:endParaRPr lang="cs-CZ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</a:tr>
              <a:tr h="3602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solidFill>
                            <a:schemeClr val="tx2"/>
                          </a:solidFill>
                          <a:effectLst/>
                        </a:rPr>
                        <a:t>2012</a:t>
                      </a:r>
                      <a:endParaRPr lang="cs-CZ" sz="14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solidFill>
                            <a:schemeClr val="tx2"/>
                          </a:solidFill>
                          <a:effectLst/>
                        </a:rPr>
                        <a:t>4 471 889</a:t>
                      </a:r>
                      <a:endParaRPr lang="cs-CZ" sz="14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solidFill>
                            <a:schemeClr val="tx2"/>
                          </a:solidFill>
                          <a:effectLst/>
                        </a:rPr>
                        <a:t>113</a:t>
                      </a:r>
                      <a:endParaRPr lang="cs-CZ" sz="14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solidFill>
                            <a:schemeClr val="tx2"/>
                          </a:solidFill>
                          <a:effectLst/>
                        </a:rPr>
                        <a:t>0,25</a:t>
                      </a:r>
                      <a:endParaRPr lang="cs-CZ" sz="14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chemeClr val="tx2"/>
                          </a:solidFill>
                          <a:effectLst/>
                        </a:rPr>
                        <a:t>0,26</a:t>
                      </a:r>
                      <a:endParaRPr lang="cs-CZ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</a:tr>
              <a:tr h="3602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solidFill>
                            <a:schemeClr val="tx2"/>
                          </a:solidFill>
                          <a:effectLst/>
                        </a:rPr>
                        <a:t>2013</a:t>
                      </a:r>
                      <a:endParaRPr lang="cs-CZ" sz="14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solidFill>
                            <a:schemeClr val="tx2"/>
                          </a:solidFill>
                          <a:effectLst/>
                        </a:rPr>
                        <a:t>4 440 326</a:t>
                      </a:r>
                      <a:endParaRPr lang="cs-CZ" sz="14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solidFill>
                            <a:schemeClr val="tx2"/>
                          </a:solidFill>
                          <a:effectLst/>
                        </a:rPr>
                        <a:t>113</a:t>
                      </a:r>
                      <a:endParaRPr lang="cs-CZ" sz="14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solidFill>
                            <a:schemeClr val="tx2"/>
                          </a:solidFill>
                          <a:effectLst/>
                        </a:rPr>
                        <a:t>0,25</a:t>
                      </a:r>
                      <a:endParaRPr lang="cs-CZ" sz="14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chemeClr val="tx2"/>
                          </a:solidFill>
                          <a:effectLst/>
                        </a:rPr>
                        <a:t>0,25</a:t>
                      </a:r>
                      <a:endParaRPr lang="cs-CZ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</a:tr>
              <a:tr h="3602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solidFill>
                            <a:schemeClr val="tx2"/>
                          </a:solidFill>
                          <a:effectLst/>
                        </a:rPr>
                        <a:t>2014</a:t>
                      </a:r>
                      <a:endParaRPr lang="cs-CZ" sz="14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solidFill>
                            <a:schemeClr val="tx2"/>
                          </a:solidFill>
                          <a:effectLst/>
                        </a:rPr>
                        <a:t>4 464 057</a:t>
                      </a:r>
                      <a:endParaRPr lang="cs-CZ" sz="14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solidFill>
                            <a:schemeClr val="tx2"/>
                          </a:solidFill>
                          <a:effectLst/>
                        </a:rPr>
                        <a:t>117</a:t>
                      </a:r>
                      <a:endParaRPr lang="cs-CZ" sz="14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solidFill>
                            <a:schemeClr val="tx2"/>
                          </a:solidFill>
                          <a:effectLst/>
                        </a:rPr>
                        <a:t>0,26</a:t>
                      </a:r>
                      <a:endParaRPr lang="cs-CZ" sz="14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chemeClr val="tx2"/>
                          </a:solidFill>
                          <a:effectLst/>
                        </a:rPr>
                        <a:t>0,28</a:t>
                      </a:r>
                      <a:endParaRPr lang="cs-CZ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</a:tr>
              <a:tr h="3602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solidFill>
                            <a:schemeClr val="tx2"/>
                          </a:solidFill>
                          <a:effectLst/>
                        </a:rPr>
                        <a:t>2015</a:t>
                      </a:r>
                      <a:endParaRPr lang="cs-CZ" sz="14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solidFill>
                            <a:schemeClr val="tx2"/>
                          </a:solidFill>
                          <a:effectLst/>
                        </a:rPr>
                        <a:t>4 507 012</a:t>
                      </a:r>
                      <a:endParaRPr lang="cs-CZ" sz="14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solidFill>
                            <a:schemeClr val="tx2"/>
                          </a:solidFill>
                          <a:effectLst/>
                        </a:rPr>
                        <a:t>131</a:t>
                      </a:r>
                      <a:endParaRPr lang="cs-CZ" sz="14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>
                          <a:solidFill>
                            <a:schemeClr val="tx2"/>
                          </a:solidFill>
                          <a:effectLst/>
                        </a:rPr>
                        <a:t>0,29</a:t>
                      </a:r>
                      <a:endParaRPr lang="cs-CZ" sz="14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chemeClr val="tx2"/>
                          </a:solidFill>
                          <a:effectLst/>
                        </a:rPr>
                        <a:t>0,28</a:t>
                      </a:r>
                      <a:endParaRPr lang="cs-CZ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60" marR="3776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83790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Obdélník 4"/>
          <p:cNvSpPr>
            <a:spLocks noChangeArrowheads="1"/>
          </p:cNvSpPr>
          <p:nvPr/>
        </p:nvSpPr>
        <p:spPr bwMode="auto">
          <a:xfrm>
            <a:off x="774651" y="745629"/>
            <a:ext cx="7392665" cy="384650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cs-CZ" sz="3094" b="1" dirty="0">
              <a:solidFill>
                <a:schemeClr val="accent6"/>
              </a:solidFill>
              <a:latin typeface="+mj-lt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r>
              <a:rPr lang="cs-CZ" sz="1969" b="1" dirty="0">
                <a:solidFill>
                  <a:schemeClr val="accent6"/>
                </a:solidFill>
                <a:latin typeface="+mj-lt"/>
              </a:rPr>
              <a:t> </a:t>
            </a:r>
            <a:endParaRPr lang="cs-CZ" sz="1969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125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125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758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26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</p:txBody>
      </p:sp>
      <p:sp>
        <p:nvSpPr>
          <p:cNvPr id="17411" name="Text Box 5"/>
          <p:cNvSpPr txBox="1">
            <a:spLocks/>
          </p:cNvSpPr>
          <p:nvPr/>
        </p:nvSpPr>
        <p:spPr bwMode="auto">
          <a:xfrm>
            <a:off x="3009671" y="6102326"/>
            <a:ext cx="3534310" cy="54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539" tIns="44768" rIns="89539" bIns="44768">
            <a:spAutoFit/>
          </a:bodyPr>
          <a:lstStyle>
            <a:lvl1pPr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9pPr>
          </a:lstStyle>
          <a:p>
            <a:pPr algn="ctr" eaLnBrk="1" hangingPunct="1"/>
            <a:endParaRPr lang="cs-CZ" altLang="cs-CZ" sz="984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Státní úřad inspekce práce, Kolářská 451/13, 746 01 Opava</a:t>
            </a: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tel.: 950 179 101, fax: 553 626 672, www.suip.cz</a:t>
            </a:r>
          </a:p>
        </p:txBody>
      </p:sp>
      <p:sp>
        <p:nvSpPr>
          <p:cNvPr id="17412" name="Nadpis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cs-CZ" sz="3200" b="1" u="sng" dirty="0" smtClean="0">
                <a:solidFill>
                  <a:schemeClr val="accent2"/>
                </a:solidFill>
              </a:rPr>
              <a:t>Smrtelné pracovní úrazy</a:t>
            </a:r>
            <a:endParaRPr lang="cs-CZ" altLang="cs-CZ" sz="3200" b="1" dirty="0"/>
          </a:p>
        </p:txBody>
      </p:sp>
      <p:sp>
        <p:nvSpPr>
          <p:cNvPr id="17413" name="Zástupný symbol pro obsah 4"/>
          <p:cNvSpPr>
            <a:spLocks noGrp="1"/>
          </p:cNvSpPr>
          <p:nvPr>
            <p:ph idx="1"/>
          </p:nvPr>
        </p:nvSpPr>
        <p:spPr bwMode="auto">
          <a:xfrm>
            <a:off x="457647" y="1576844"/>
            <a:ext cx="8228707" cy="452548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buNone/>
            </a:pPr>
            <a:endParaRPr lang="cs-CZ" sz="2400" b="1" dirty="0"/>
          </a:p>
          <a:p>
            <a:pPr>
              <a:buNone/>
            </a:pPr>
            <a:endParaRPr lang="cs-CZ" altLang="cs-CZ" sz="2000" b="1" dirty="0"/>
          </a:p>
        </p:txBody>
      </p:sp>
      <p:pic>
        <p:nvPicPr>
          <p:cNvPr id="4098" name="Graf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76844"/>
            <a:ext cx="8074794" cy="4372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3923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Obdélník 4"/>
          <p:cNvSpPr>
            <a:spLocks noChangeArrowheads="1"/>
          </p:cNvSpPr>
          <p:nvPr/>
        </p:nvSpPr>
        <p:spPr bwMode="auto">
          <a:xfrm>
            <a:off x="774651" y="745629"/>
            <a:ext cx="7392665" cy="384650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cs-CZ" sz="3094" b="1" dirty="0">
              <a:solidFill>
                <a:schemeClr val="accent6"/>
              </a:solidFill>
              <a:latin typeface="+mj-lt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r>
              <a:rPr lang="cs-CZ" sz="1969" b="1" dirty="0">
                <a:solidFill>
                  <a:schemeClr val="accent6"/>
                </a:solidFill>
                <a:latin typeface="+mj-lt"/>
              </a:rPr>
              <a:t> </a:t>
            </a:r>
            <a:endParaRPr lang="cs-CZ" sz="1969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125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125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40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758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  <a:p>
            <a:pPr algn="ctr" eaLnBrk="1" hangingPunct="1">
              <a:defRPr/>
            </a:pPr>
            <a:endParaRPr lang="cs-CZ" sz="1266" b="1" dirty="0">
              <a:solidFill>
                <a:schemeClr val="accent6"/>
              </a:solidFill>
              <a:latin typeface="Skia" charset="0"/>
              <a:cs typeface="Arial" pitchFamily="34" charset="0"/>
              <a:sym typeface="Skia" charset="0"/>
            </a:endParaRPr>
          </a:p>
        </p:txBody>
      </p:sp>
      <p:sp>
        <p:nvSpPr>
          <p:cNvPr id="17411" name="Text Box 5"/>
          <p:cNvSpPr txBox="1">
            <a:spLocks/>
          </p:cNvSpPr>
          <p:nvPr/>
        </p:nvSpPr>
        <p:spPr bwMode="auto">
          <a:xfrm>
            <a:off x="3009671" y="6102326"/>
            <a:ext cx="3534310" cy="54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539" tIns="44768" rIns="89539" bIns="44768">
            <a:spAutoFit/>
          </a:bodyPr>
          <a:lstStyle>
            <a:lvl1pPr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Skia"/>
                <a:ea typeface="ヒラギノ角ゴ ProN W3"/>
                <a:cs typeface="ヒラギノ角ゴ ProN W3"/>
                <a:sym typeface="Skia"/>
              </a:defRPr>
            </a:lvl9pPr>
          </a:lstStyle>
          <a:p>
            <a:pPr algn="ctr" eaLnBrk="1" hangingPunct="1"/>
            <a:endParaRPr lang="cs-CZ" altLang="cs-CZ" sz="984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Státní úřad inspekce práce, Kolářská 451/13, 746 01 Opava</a:t>
            </a:r>
          </a:p>
          <a:p>
            <a:pPr algn="ctr" eaLnBrk="1" hangingPunct="1"/>
            <a:r>
              <a:rPr lang="cs-CZ" altLang="cs-CZ" sz="984" dirty="0">
                <a:solidFill>
                  <a:schemeClr val="bg1"/>
                </a:solidFill>
                <a:latin typeface="Arial" panose="020B0604020202020204" pitchFamily="34" charset="0"/>
              </a:rPr>
              <a:t>tel.: 950 179 101, fax: 553 626 672, www.suip.cz</a:t>
            </a:r>
          </a:p>
        </p:txBody>
      </p:sp>
      <p:sp>
        <p:nvSpPr>
          <p:cNvPr id="17412" name="Nadpis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cs-CZ" sz="3200" b="1" u="sng" dirty="0" smtClean="0">
                <a:solidFill>
                  <a:schemeClr val="accent2"/>
                </a:solidFill>
              </a:rPr>
              <a:t/>
            </a:r>
            <a:br>
              <a:rPr lang="cs-CZ" sz="3200" b="1" u="sng" dirty="0" smtClean="0">
                <a:solidFill>
                  <a:schemeClr val="accent2"/>
                </a:solidFill>
              </a:rPr>
            </a:br>
            <a:r>
              <a:rPr lang="cs-CZ" sz="3200" b="1" u="sng" dirty="0">
                <a:solidFill>
                  <a:schemeClr val="accent2"/>
                </a:solidFill>
              </a:rPr>
              <a:t>Pracovní úrazovost podle </a:t>
            </a:r>
            <a:r>
              <a:rPr lang="cs-CZ" sz="3200" b="1" u="sng" dirty="0" smtClean="0">
                <a:solidFill>
                  <a:schemeClr val="accent2"/>
                </a:solidFill>
              </a:rPr>
              <a:t>krajů</a:t>
            </a:r>
            <a:endParaRPr lang="cs-CZ" altLang="cs-CZ" sz="3200" b="1" dirty="0"/>
          </a:p>
        </p:txBody>
      </p:sp>
      <p:sp>
        <p:nvSpPr>
          <p:cNvPr id="17413" name="Zástupný symbol pro obsah 4"/>
          <p:cNvSpPr>
            <a:spLocks noGrp="1"/>
          </p:cNvSpPr>
          <p:nvPr>
            <p:ph idx="1"/>
          </p:nvPr>
        </p:nvSpPr>
        <p:spPr bwMode="auto">
          <a:xfrm>
            <a:off x="454468" y="1617813"/>
            <a:ext cx="8228707" cy="452548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anchor="t" anchorCtr="0" compatLnSpc="1">
            <a:prstTxWarp prst="textNoShape">
              <a:avLst/>
            </a:prstTxWarp>
          </a:bodyPr>
          <a:lstStyle/>
          <a:p>
            <a:pPr marL="228600" indent="0">
              <a:buNone/>
            </a:pPr>
            <a:r>
              <a:rPr lang="cs-CZ" sz="2400" dirty="0" smtClean="0"/>
              <a:t>Při stanovení četnosti </a:t>
            </a:r>
            <a:r>
              <a:rPr lang="cs-CZ" sz="2400" dirty="0"/>
              <a:t>pracovních úrazů za rok 2015 pro celou Českou republiku je </a:t>
            </a:r>
            <a:r>
              <a:rPr lang="cs-CZ" sz="2400" dirty="0" smtClean="0"/>
              <a:t>1,00, pak:</a:t>
            </a:r>
            <a:endParaRPr lang="cs-CZ" sz="2400" dirty="0"/>
          </a:p>
          <a:p>
            <a:pPr marL="228600" lvl="0" indent="0">
              <a:buNone/>
            </a:pPr>
            <a:r>
              <a:rPr lang="cs-CZ" sz="2400" dirty="0" smtClean="0"/>
              <a:t>- výrazně </a:t>
            </a:r>
            <a:r>
              <a:rPr lang="cs-CZ" sz="2400" u="sng" dirty="0" smtClean="0"/>
              <a:t>vyšší četnost</a:t>
            </a:r>
            <a:r>
              <a:rPr lang="cs-CZ" sz="2400" dirty="0" smtClean="0"/>
              <a:t> </a:t>
            </a:r>
            <a:r>
              <a:rPr lang="cs-CZ" sz="2400" dirty="0"/>
              <a:t>než je republikový průměr vykázaly kraje:  </a:t>
            </a:r>
            <a:r>
              <a:rPr lang="cs-CZ" sz="2400" b="1" dirty="0"/>
              <a:t>Plzeňský</a:t>
            </a:r>
            <a:r>
              <a:rPr lang="cs-CZ" sz="2400" dirty="0"/>
              <a:t> (1,58), </a:t>
            </a:r>
            <a:r>
              <a:rPr lang="cs-CZ" sz="2400" b="1" dirty="0"/>
              <a:t>Jihočeský</a:t>
            </a:r>
            <a:r>
              <a:rPr lang="cs-CZ" sz="2400" dirty="0"/>
              <a:t> (1,52), </a:t>
            </a:r>
            <a:r>
              <a:rPr lang="cs-CZ" sz="2400" b="1" dirty="0"/>
              <a:t>Vysočina</a:t>
            </a:r>
            <a:r>
              <a:rPr lang="cs-CZ" sz="2400" dirty="0"/>
              <a:t> (1,49), </a:t>
            </a:r>
            <a:r>
              <a:rPr lang="cs-CZ" sz="2400" b="1" dirty="0"/>
              <a:t>Ústecký</a:t>
            </a:r>
            <a:r>
              <a:rPr lang="cs-CZ" sz="2400" dirty="0"/>
              <a:t> (1,40). Tyto kraje vykazovaly vyšší četnost i v minulých letech,</a:t>
            </a:r>
          </a:p>
          <a:p>
            <a:pPr marL="228600" lvl="0" indent="0">
              <a:buNone/>
            </a:pPr>
            <a:r>
              <a:rPr lang="cs-CZ" sz="2400" dirty="0" smtClean="0"/>
              <a:t>- </a:t>
            </a:r>
            <a:r>
              <a:rPr lang="cs-CZ" sz="2400" u="sng" dirty="0" smtClean="0"/>
              <a:t>nižší </a:t>
            </a:r>
            <a:r>
              <a:rPr lang="cs-CZ" sz="2400" u="sng" dirty="0"/>
              <a:t>četnost </a:t>
            </a:r>
            <a:r>
              <a:rPr lang="cs-CZ" sz="2400" dirty="0"/>
              <a:t>než je republikový průměr vykázaly kraje: </a:t>
            </a:r>
            <a:r>
              <a:rPr lang="cs-CZ" sz="2400" b="1" dirty="0"/>
              <a:t>hl. m. Praha </a:t>
            </a:r>
            <a:r>
              <a:rPr lang="cs-CZ" sz="2400" dirty="0"/>
              <a:t>(0,59), </a:t>
            </a:r>
            <a:r>
              <a:rPr lang="cs-CZ" sz="2400" b="1" dirty="0"/>
              <a:t>Moravskoslezský</a:t>
            </a:r>
            <a:r>
              <a:rPr lang="cs-CZ" sz="2400" dirty="0"/>
              <a:t> (0,90), </a:t>
            </a:r>
            <a:r>
              <a:rPr lang="cs-CZ" sz="2400" b="1" dirty="0"/>
              <a:t>Jihomoravský</a:t>
            </a:r>
            <a:r>
              <a:rPr lang="cs-CZ" sz="2400" dirty="0"/>
              <a:t> (0,91), </a:t>
            </a:r>
            <a:r>
              <a:rPr lang="cs-CZ" sz="2400" b="1" dirty="0" smtClean="0"/>
              <a:t>Olomoucký </a:t>
            </a:r>
            <a:r>
              <a:rPr lang="cs-CZ" sz="2400" dirty="0" smtClean="0"/>
              <a:t>(0,95).</a:t>
            </a:r>
            <a:endParaRPr lang="cs-CZ" sz="2400" dirty="0"/>
          </a:p>
          <a:p>
            <a:pPr marL="0" indent="0" algn="just">
              <a:buNone/>
            </a:pPr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8539479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ázdná">
  <a:themeElements>
    <a:clrScheme name="Prázdná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ázdná">
      <a:majorFont>
        <a:latin typeface="Skia"/>
        <a:ea typeface="ヒラギノ角ゴ ProN W3"/>
        <a:cs typeface="ヒラギノ角ゴ ProN W3"/>
      </a:majorFont>
      <a:minorFont>
        <a:latin typeface="Skia"/>
        <a:ea typeface="ヒラギノ角ゴ ProN W3"/>
        <a:cs typeface="ヒラギノ角ゴ ProN W3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Skia" charset="0"/>
            <a:ea typeface="ヒラギノ角ゴ ProN W3" charset="0"/>
            <a:cs typeface="ヒラギノ角ゴ ProN W3" charset="0"/>
            <a:sym typeface="Ski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Skia" charset="0"/>
            <a:ea typeface="ヒラギノ角ゴ ProN W3" charset="0"/>
            <a:cs typeface="ヒラギノ角ゴ ProN W3" charset="0"/>
            <a:sym typeface="Skia" charset="0"/>
          </a:defRPr>
        </a:defPPr>
      </a:lstStyle>
    </a:lnDef>
  </a:objectDefaults>
  <a:extraClrSchemeLst>
    <a:extraClrScheme>
      <a:clrScheme name="Prázdná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Předdefinovaná prezentace5-externí verze</Template>
  <TotalTime>3667</TotalTime>
  <Words>2383</Words>
  <Application>Microsoft Office PowerPoint</Application>
  <PresentationFormat>Předvádění na obrazovce (4:3)</PresentationFormat>
  <Paragraphs>984</Paragraphs>
  <Slides>30</Slides>
  <Notes>24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Prázdná</vt:lpstr>
      <vt:lpstr>Zpráva o pracovní úrazovosti  v České republice v roce 2015      Státní úřad inspekce práce, Kolářská 451/13, 746 01 Opava tel.: 950 179 101, fax: 553 626 672, www.suip.cz </vt:lpstr>
      <vt:lpstr>Zdroje údajů</vt:lpstr>
      <vt:lpstr>Definice a druhy  pracovního úrazu</vt:lpstr>
      <vt:lpstr>Povinnosti zaměstnavatele</vt:lpstr>
      <vt:lpstr>Údaje SÚIP a ČBÚ</vt:lpstr>
      <vt:lpstr>Pracovní úrazy  s pracovní neschopností</vt:lpstr>
      <vt:lpstr>Smrtelné pracovní úrazy</vt:lpstr>
      <vt:lpstr>Smrtelné pracovní úrazy</vt:lpstr>
      <vt:lpstr> Pracovní úrazovost podle krajů</vt:lpstr>
      <vt:lpstr> Smrtelná pracovní úrazovost</vt:lpstr>
      <vt:lpstr>Rozbor smrtelné pracovní úrazovosti</vt:lpstr>
      <vt:lpstr>Rozbor smrtelné  pracovní úrazovosti</vt:lpstr>
      <vt:lpstr> Počty pracovních úrazů</vt:lpstr>
      <vt:lpstr>Vývoj úrazovosti </vt:lpstr>
      <vt:lpstr>Smrtelné pracovní úrazy</vt:lpstr>
      <vt:lpstr>Závažné pracovní úrazy</vt:lpstr>
      <vt:lpstr>Pracovní úrazovost podle odvětví</vt:lpstr>
      <vt:lpstr>Zdroje a příčiny pracovních úrazů</vt:lpstr>
      <vt:lpstr> Pracovní úrazovost žen</vt:lpstr>
      <vt:lpstr> Pracovní úrazovost mladistvých</vt:lpstr>
      <vt:lpstr> Nejčastější pracovní úrazy</vt:lpstr>
      <vt:lpstr> Nejčastější pracovní úrazy</vt:lpstr>
      <vt:lpstr>Nejčastější pracovní úrazy</vt:lpstr>
      <vt:lpstr>Údaje za SÚIP</vt:lpstr>
      <vt:lpstr>Údaje za SÚIP</vt:lpstr>
      <vt:lpstr>Údaje za SÚIP</vt:lpstr>
      <vt:lpstr>Údaje za SÚIP</vt:lpstr>
      <vt:lpstr>                                               Údaje za SÚIP  Podíl počtu pracovních úrazů na 100 zaměstnaných v národním hospodářství: </vt:lpstr>
      <vt:lpstr>Smrtelné PÚ podle vztahu k zaměstnavateli</vt:lpstr>
      <vt:lpstr> Děkuji za pozornost </vt:lpstr>
    </vt:vector>
  </TitlesOfParts>
  <Company>SUIP Opava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cerny</dc:creator>
  <cp:lastModifiedBy>Procházková Irma</cp:lastModifiedBy>
  <cp:revision>436</cp:revision>
  <cp:lastPrinted>2016-06-22T09:51:44Z</cp:lastPrinted>
  <dcterms:created xsi:type="dcterms:W3CDTF">2010-06-18T10:18:54Z</dcterms:created>
  <dcterms:modified xsi:type="dcterms:W3CDTF">2016-10-24T06:45:53Z</dcterms:modified>
</cp:coreProperties>
</file>